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80" r:id="rId3"/>
    <p:sldId id="393" r:id="rId4"/>
    <p:sldId id="392" r:id="rId5"/>
    <p:sldId id="395" r:id="rId6"/>
    <p:sldId id="302" r:id="rId7"/>
    <p:sldId id="397" r:id="rId8"/>
    <p:sldId id="276" r:id="rId9"/>
    <p:sldId id="300" r:id="rId10"/>
    <p:sldId id="273" r:id="rId11"/>
    <p:sldId id="396" r:id="rId12"/>
    <p:sldId id="303" r:id="rId13"/>
    <p:sldId id="382" r:id="rId14"/>
    <p:sldId id="274" r:id="rId15"/>
    <p:sldId id="399" r:id="rId16"/>
    <p:sldId id="398" r:id="rId17"/>
    <p:sldId id="400" r:id="rId18"/>
    <p:sldId id="40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937"/>
    <p:restoredTop sz="94632"/>
  </p:normalViewPr>
  <p:slideViewPr>
    <p:cSldViewPr snapToGrid="0" snapToObjects="1">
      <p:cViewPr varScale="1">
        <p:scale>
          <a:sx n="72" d="100"/>
          <a:sy n="72" d="100"/>
        </p:scale>
        <p:origin x="216" y="2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CAC40-8117-4246-A02B-9D6214A2FCDB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D1E31F-B4B2-3C4C-B3EA-B803E993461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554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A88E2-77B6-DB47-A1F4-9BCC41B938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1780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5FE89-3E67-A744-8E5A-55326EFA3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C289CF-5877-E145-8FAE-E86590AAE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A7DDD-E067-CB4F-9C03-99C17E968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069E3-59A7-BF4C-B15E-5E9D8200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3FA04-F1E6-F447-8E4E-A754416D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88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D2E7D-FB5E-6B4E-BB9E-BB473F149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15DE4A-DD6F-2649-9BE6-9CD674C07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1661-78FE-AC4B-ADC0-8375A87F9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F4010-F5B9-5C49-A059-F3C468A37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053D0-FC38-2F47-936D-2CE7EEC7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19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9E884B-AC18-F444-9678-B7C21A5296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94BC5-615D-F440-8D21-8D5CE87C1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68003-D00B-9D41-B64E-44ECAC8D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99B7D-6442-3343-A714-D1DBD060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BCD7B-4851-7844-9524-2270BD9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8570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955B2-B34F-D54B-8CFB-7C2E0B13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D927C-104E-0849-A304-B1C8370FE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DFDD4-54B9-8F4D-AAE3-A0210A40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B46CC-C2DE-8C41-9A46-E7637A630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62C96-7BD8-E542-84B7-C9B5BC73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30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7245-FDDD-C941-B184-C98DB45BA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57474-A086-7F41-B86F-18AFCD0D5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361C-9007-8D48-96FB-E0B56C8C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6FA75-B7AB-3F45-BAB0-5F5E4AF0A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1614D-3098-F848-8AD4-BBD07E1AB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197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BA01-085B-C940-AC49-1AFBB0331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74E67-EE78-8C48-8787-E8A1AEC5B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BE3E7-6072-5045-98DD-9AB69BED4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86F4F-1D3C-D54E-B797-F94B8E957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A219C2-666D-7E47-B7E5-0449146E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59D87-DF2D-C444-84AC-90639BB8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565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851B-E492-3845-AE41-57B8108F6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43D35-4C82-EB48-B139-7CE329F66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D872E1-3A4C-3443-9BFA-1037B24B2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D94EEB-E62E-9145-BF91-5E78D9E337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43008-A746-734D-922D-0396C7E23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387C7-03D8-0E4C-BB15-975E4D5D9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5C6B1-5D83-C241-BB2F-CB94881BF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B22D6D-B35A-2A4B-B777-860E1394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381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08BC0-7338-2647-A9B7-F61F36D3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55A20D-27E0-AF42-8D15-4662650F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A600D-9663-A34B-8FA5-861A3C30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94EDD-D962-BE48-9A8F-49D84481F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806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E7E32-0DF0-DC47-8EAA-0E33D1AA7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BCF2E8-D916-7F4B-82BD-2C800B5E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EB9AB-B0C4-B840-98DA-9B579660C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353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B967-40C9-CA48-AAE4-099EC71D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DEB63-8951-CC44-B1E7-42829955A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10B9F-9F8D-E346-8573-060FE666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F5CDBC-5144-F148-A1D7-6748593F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49036-E1F4-C945-B8DF-C6607CF72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DF13C-27EB-BC46-89B5-89CEDD91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69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2034B-04FB-F44A-BAAF-8AD17271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376AD1-8E13-AA4F-B455-DBDE6C8FC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B52D2-5F9F-B249-B438-9897EED5A2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EB9979-A8BD-8B40-A04E-385069835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E140F-9B0D-1A4D-B20C-FEA511D2C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4A0AF-847B-064F-A088-8D6CF25EE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991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F1C64-307C-2841-B43A-831131E8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203689-ABCA-9F46-AA74-D2CD9C1D2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8694D-C344-5A45-B913-B0348AC53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7E98-4D22-FA46-8838-5BFA0E83AE2C}" type="datetimeFigureOut">
              <a:rPr lang="fr-FR" smtClean="0"/>
              <a:t>03/12/2018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0879A-DF03-F942-8907-72C5AA548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D68F-2CA7-AE41-A0E0-5AF535B93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7AFF6-F01A-1B41-ADB0-085D8A473B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202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3.jpe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18.jp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.png"/><Relationship Id="rId7" Type="http://schemas.openxmlformats.org/officeDocument/2006/relationships/image" Target="../media/image61.gi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17.png"/><Relationship Id="rId4" Type="http://schemas.openxmlformats.org/officeDocument/2006/relationships/image" Target="../media/image37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58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ocs.ensta-bretagne.fr/acid" TargetMode="External"/><Relationship Id="rId2" Type="http://schemas.openxmlformats.org/officeDocument/2006/relationships/hyperlink" Target="https://mocs-enstab.github.io/acid/lab-sticc-cacs-mocs-acid@imt-atlantique.f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jpeg"/><Relationship Id="rId7" Type="http://schemas.openxmlformats.org/officeDocument/2006/relationships/image" Target="../media/image1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C42F3-CE5A-CF4F-AA5F-6064131B6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Pôle CACS</a:t>
            </a:r>
            <a:br>
              <a:rPr lang="fr-FR" dirty="0"/>
            </a:br>
            <a:r>
              <a:rPr lang="fr-FR" b="1" dirty="0"/>
              <a:t>MOCS</a:t>
            </a:r>
            <a:br>
              <a:rPr lang="fr-FR" dirty="0"/>
            </a:br>
            <a:r>
              <a:rPr lang="fr-FR" b="1" dirty="0">
                <a:solidFill>
                  <a:srgbClr val="FF0000"/>
                </a:solidFill>
              </a:rPr>
              <a:t>M</a:t>
            </a:r>
            <a:r>
              <a:rPr lang="fr-FR" b="1" dirty="0"/>
              <a:t>éthodes, </a:t>
            </a:r>
            <a:r>
              <a:rPr lang="fr-FR" b="1" dirty="0">
                <a:solidFill>
                  <a:srgbClr val="FF0000"/>
                </a:solidFill>
              </a:rPr>
              <a:t>O</a:t>
            </a:r>
            <a:r>
              <a:rPr lang="fr-FR" b="1" dirty="0"/>
              <a:t>utils, </a:t>
            </a:r>
            <a:r>
              <a:rPr lang="fr-FR" b="1" dirty="0">
                <a:solidFill>
                  <a:srgbClr val="FF0000"/>
                </a:solidFill>
              </a:rPr>
              <a:t>C</a:t>
            </a:r>
            <a:r>
              <a:rPr lang="fr-FR" b="1" dirty="0"/>
              <a:t>ircuits et </a:t>
            </a:r>
            <a:r>
              <a:rPr lang="fr-FR" b="1" dirty="0">
                <a:solidFill>
                  <a:srgbClr val="FF0000"/>
                </a:solidFill>
              </a:rPr>
              <a:t>S</a:t>
            </a:r>
            <a:r>
              <a:rPr lang="fr-FR" b="1" dirty="0"/>
              <a:t>ystèmes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FAE7F-0ABB-3143-AD0B-A41D07009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38645"/>
            <a:ext cx="9144000" cy="1655762"/>
          </a:xfrm>
        </p:spPr>
        <p:txBody>
          <a:bodyPr>
            <a:normAutofit/>
          </a:bodyPr>
          <a:lstStyle/>
          <a:p>
            <a:r>
              <a:rPr lang="fr-FR" sz="6000" dirty="0"/>
              <a:t>Equipe ACID</a:t>
            </a:r>
          </a:p>
        </p:txBody>
      </p:sp>
    </p:spTree>
    <p:extLst>
      <p:ext uri="{BB962C8B-B14F-4D97-AF65-F5344CB8AC3E}">
        <p14:creationId xmlns:p14="http://schemas.microsoft.com/office/powerpoint/2010/main" val="89209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Thèse Valentin BESNARD</a:t>
            </a:r>
            <a:br>
              <a:rPr lang="fr-FR" dirty="0"/>
            </a:br>
            <a:r>
              <a:rPr lang="fr-FR" dirty="0"/>
              <a:t>Diagnostique et exécution matérielle de modèles </a:t>
            </a:r>
            <a:r>
              <a:rPr lang="fr-FR" dirty="0" err="1"/>
              <a:t>IoT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3880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/>
              <a:t> Conception et déploiement </a:t>
            </a:r>
            <a:r>
              <a:rPr lang="fr-FR" dirty="0" err="1"/>
              <a:t>IoT</a:t>
            </a:r>
            <a:r>
              <a:rPr lang="fr-FR" dirty="0"/>
              <a:t> sûr et sécurisé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Partenaires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/>
              <a:t>Davidson, ESEO, ENSTA Bretagne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Comment </a:t>
            </a:r>
            <a:r>
              <a:rPr lang="fr-FR" b="1" dirty="0">
                <a:solidFill>
                  <a:schemeClr val="accent1">
                    <a:lumMod val="50000"/>
                  </a:schemeClr>
                </a:solidFill>
              </a:rPr>
              <a:t>augmenter la sûreté </a:t>
            </a:r>
            <a:r>
              <a:rPr lang="fr-FR" dirty="0" err="1"/>
              <a:t>IoT</a:t>
            </a:r>
            <a:r>
              <a:rPr lang="fr-FR" dirty="0"/>
              <a:t> </a:t>
            </a:r>
            <a:r>
              <a:rPr lang="fr-FR" i="1" dirty="0"/>
              <a:t>sans augmenter les coûts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/>
              <a:t>de production et de maintenance 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b="1" dirty="0"/>
              <a:t>Plateforme exécution </a:t>
            </a:r>
            <a:r>
              <a:rPr lang="fr-FR" b="1" dirty="0" err="1"/>
              <a:t>IoT</a:t>
            </a:r>
            <a:r>
              <a:rPr lang="fr-FR" b="1" dirty="0"/>
              <a:t> « </a:t>
            </a:r>
            <a:r>
              <a:rPr lang="fr-FR" b="1" dirty="0" err="1"/>
              <a:t>bare-metal</a:t>
            </a:r>
            <a:r>
              <a:rPr lang="fr-FR" b="1" dirty="0"/>
              <a:t> » (sans OS)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Intégration d’outils de diagnostique formel : V &amp; V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Garantir l’équivalence entre la spécification et l’exécution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Langages dédié domaine (DSL) : Conception et Déploiement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Encadrants :</a:t>
            </a:r>
            <a:r>
              <a:rPr lang="fr-FR" dirty="0"/>
              <a:t> P. </a:t>
            </a:r>
            <a:r>
              <a:rPr lang="fr-FR" dirty="0" err="1"/>
              <a:t>Dhaussy</a:t>
            </a:r>
            <a:r>
              <a:rPr lang="fr-FR" dirty="0"/>
              <a:t>, C. </a:t>
            </a:r>
            <a:r>
              <a:rPr lang="fr-FR" dirty="0" err="1"/>
              <a:t>Teodorov</a:t>
            </a:r>
            <a:r>
              <a:rPr lang="fr-FR" dirty="0"/>
              <a:t>, M. Brun, D. Olivier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10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96" y="991342"/>
            <a:ext cx="42672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0" y="1580318"/>
            <a:ext cx="474811" cy="545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40" y="4554333"/>
            <a:ext cx="1061260" cy="6095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140" y="3345534"/>
            <a:ext cx="1061260" cy="11453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61708" y="465404"/>
            <a:ext cx="2498376" cy="369332"/>
          </a:xfrm>
          <a:prstGeom prst="rect">
            <a:avLst/>
          </a:prstGeom>
          <a:solidFill>
            <a:schemeClr val="bg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Plateforme </a:t>
            </a:r>
            <a:r>
              <a:rPr lang="fr-FR" dirty="0" err="1"/>
              <a:t>IoT</a:t>
            </a:r>
            <a:r>
              <a:rPr lang="fr-FR" dirty="0"/>
              <a:t> du future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" b="97750" l="3633" r="979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168" y="5151160"/>
            <a:ext cx="1910393" cy="13220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3" y="5301208"/>
            <a:ext cx="1087957" cy="725304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V="1">
            <a:off x="3871589" y="5661248"/>
            <a:ext cx="3190578" cy="261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600" y="364374"/>
            <a:ext cx="417616" cy="5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711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Thèse Vincent LEILDE </a:t>
            </a:r>
            <a:br>
              <a:rPr lang="fr-FR" dirty="0"/>
            </a:br>
            <a:r>
              <a:rPr lang="fr-F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ea typeface="Droid Sans Fallback" charset="0"/>
                <a:cs typeface="Droid Sans Fallback" charset="0"/>
              </a:rPr>
              <a:t>Vérification formelle et aide au diagnostic de contre-exemples</a:t>
            </a:r>
            <a:endParaRPr lang="fr-FR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198" y="1825624"/>
            <a:ext cx="11353802" cy="3276359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/>
              <a:t> Analyse des contre exemples produits par model-</a:t>
            </a:r>
            <a:r>
              <a:rPr lang="fr-FR" dirty="0" err="1"/>
              <a:t>checking</a:t>
            </a:r>
            <a:r>
              <a:rPr lang="fr-FR" dirty="0"/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/>
              <a:t>Recherche des causes des contre-exemples: traces complexes, fossé sémantique, expériences non partagées, mauvaise gestion des données de la vérification.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b="1" dirty="0"/>
              <a:t>Un cadre pour l’aide au diagnostic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Support pour la réduction des traces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Structuration de la connaissance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Définition d’une méthode de résolution de problème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Implémentation d’un système pour la gestion des données de vérification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Cas d’étude: système SCADA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Encadrants :</a:t>
            </a:r>
            <a:r>
              <a:rPr lang="fr-FR" dirty="0"/>
              <a:t> V. Ribaud, P. </a:t>
            </a:r>
            <a:r>
              <a:rPr lang="fr-FR" dirty="0" err="1"/>
              <a:t>Dhaussy</a:t>
            </a:r>
            <a:endParaRPr lang="fr-FR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1B4A844-B758-BB49-B0B2-8296D9F22947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8" y="1426321"/>
            <a:ext cx="474811" cy="545944"/>
          </a:xfrm>
          <a:prstGeom prst="rect">
            <a:avLst/>
          </a:prstGeom>
        </p:spPr>
      </p:pic>
      <p:pic>
        <p:nvPicPr>
          <p:cNvPr id="15" name="Image 14" descr="C:\Documents and Settings\Vincent\Bureau\Vincent\travail\cv\Photo_CV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816" y="157935"/>
            <a:ext cx="500777" cy="556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38">
            <a:extLst>
              <a:ext uri="{FF2B5EF4-FFF2-40B4-BE49-F238E27FC236}">
                <a16:creationId xmlns:a16="http://schemas.microsoft.com/office/drawing/2014/main" id="{B6EE3C20-0206-0549-9CDA-EC0179554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78" y="783779"/>
            <a:ext cx="509015" cy="568400"/>
          </a:xfrm>
          <a:prstGeom prst="rect">
            <a:avLst/>
          </a:prstGeom>
        </p:spPr>
      </p:pic>
      <p:pic>
        <p:nvPicPr>
          <p:cNvPr id="17" name="Picture 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0681" y="4994888"/>
            <a:ext cx="2550480" cy="1756017"/>
          </a:xfrm>
          <a:prstGeom prst="rect">
            <a:avLst/>
          </a:prstGeom>
          <a:ln w="9360">
            <a:noFill/>
          </a:ln>
        </p:spPr>
      </p:pic>
      <p:grpSp>
        <p:nvGrpSpPr>
          <p:cNvPr id="83" name="Groupe 82"/>
          <p:cNvGrpSpPr/>
          <p:nvPr/>
        </p:nvGrpSpPr>
        <p:grpSpPr>
          <a:xfrm>
            <a:off x="3425145" y="5048578"/>
            <a:ext cx="4557326" cy="1768232"/>
            <a:chOff x="1106049" y="2015322"/>
            <a:chExt cx="7364579" cy="3434116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1570017" y="3095145"/>
              <a:ext cx="4214842" cy="500066"/>
            </a:xfrm>
            <a:prstGeom prst="roundRect">
              <a:avLst/>
            </a:prstGeom>
            <a:solidFill>
              <a:srgbClr val="FECCC2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Rectangle à coins arrondis 19"/>
            <p:cNvSpPr/>
            <p:nvPr/>
          </p:nvSpPr>
          <p:spPr>
            <a:xfrm>
              <a:off x="1570017" y="2546794"/>
              <a:ext cx="4214842" cy="50006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à coins arrondis 20"/>
            <p:cNvSpPr/>
            <p:nvPr/>
          </p:nvSpPr>
          <p:spPr>
            <a:xfrm>
              <a:off x="1570017" y="2037261"/>
              <a:ext cx="4214842" cy="486379"/>
            </a:xfrm>
            <a:prstGeom prst="roundRect">
              <a:avLst/>
            </a:prstGeom>
            <a:solidFill>
              <a:srgbClr val="FFC000"/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/>
            <p:cNvGrpSpPr/>
            <p:nvPr/>
          </p:nvGrpSpPr>
          <p:grpSpPr>
            <a:xfrm>
              <a:off x="2855901" y="2092202"/>
              <a:ext cx="360000" cy="360000"/>
              <a:chOff x="3427405" y="1441008"/>
              <a:chExt cx="360000" cy="360000"/>
            </a:xfrm>
          </p:grpSpPr>
          <p:sp>
            <p:nvSpPr>
              <p:cNvPr id="23" name="Oval 4"/>
              <p:cNvSpPr/>
              <p:nvPr/>
            </p:nvSpPr>
            <p:spPr>
              <a:xfrm>
                <a:off x="3427405" y="1441008"/>
                <a:ext cx="360000" cy="360000"/>
              </a:xfrm>
              <a:prstGeom prst="ellipse">
                <a:avLst/>
              </a:prstGeom>
              <a:solidFill>
                <a:srgbClr val="FFD96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" descr="C:\Users\Vincent\Downloads\icons8-Workflow Filled-100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3499413" y="1513016"/>
                <a:ext cx="216000" cy="216000"/>
              </a:xfrm>
              <a:prstGeom prst="rect">
                <a:avLst/>
              </a:prstGeom>
              <a:noFill/>
            </p:spPr>
          </p:pic>
        </p:grpSp>
        <p:grpSp>
          <p:nvGrpSpPr>
            <p:cNvPr id="25" name="Groupe 24"/>
            <p:cNvGrpSpPr/>
            <p:nvPr/>
          </p:nvGrpSpPr>
          <p:grpSpPr>
            <a:xfrm>
              <a:off x="4567603" y="3149574"/>
              <a:ext cx="360000" cy="360000"/>
              <a:chOff x="4552783" y="3278205"/>
              <a:chExt cx="360000" cy="360000"/>
            </a:xfrm>
          </p:grpSpPr>
          <p:sp>
            <p:nvSpPr>
              <p:cNvPr id="26" name="Oval 4"/>
              <p:cNvSpPr/>
              <p:nvPr/>
            </p:nvSpPr>
            <p:spPr>
              <a:xfrm>
                <a:off x="4552783" y="3278205"/>
                <a:ext cx="360000" cy="360000"/>
              </a:xfrm>
              <a:prstGeom prst="ellipse">
                <a:avLst/>
              </a:prstGeom>
              <a:solidFill>
                <a:srgbClr val="FF8989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7" name="Picture 3" descr="C:\Users\Vincent\Downloads\icons8-Map Marker Filled-100.png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624791" y="3355570"/>
                <a:ext cx="216000" cy="216000"/>
              </a:xfrm>
              <a:prstGeom prst="rect">
                <a:avLst/>
              </a:prstGeom>
              <a:noFill/>
            </p:spPr>
          </p:pic>
        </p:grpSp>
        <p:sp>
          <p:nvSpPr>
            <p:cNvPr id="28" name="Oval 4"/>
            <p:cNvSpPr/>
            <p:nvPr/>
          </p:nvSpPr>
          <p:spPr>
            <a:xfrm>
              <a:off x="3713157" y="2618232"/>
              <a:ext cx="360000" cy="360000"/>
            </a:xfrm>
            <a:prstGeom prst="ellipse">
              <a:avLst/>
            </a:prstGeom>
            <a:solidFill>
              <a:srgbClr val="B2F0CA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C:\Users\Vincent\Downloads\icons8-Leaf Filled-100 (1)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766114" y="2699764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30" name="ZoneTexte 29"/>
            <p:cNvSpPr txBox="1"/>
            <p:nvPr/>
          </p:nvSpPr>
          <p:spPr>
            <a:xfrm>
              <a:off x="3251870" y="2015322"/>
              <a:ext cx="453276" cy="504784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lvl="0" algn="ctr"/>
              <a:r>
                <a:rPr lang="fr-FR" sz="105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˅</a:t>
              </a:r>
              <a:endParaRPr lang="fr-FR" sz="9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2742873" y="3163772"/>
              <a:ext cx="360000" cy="360000"/>
              <a:chOff x="3688687" y="3298396"/>
              <a:chExt cx="360000" cy="360000"/>
            </a:xfrm>
          </p:grpSpPr>
          <p:sp>
            <p:nvSpPr>
              <p:cNvPr id="32" name="Oval 4"/>
              <p:cNvSpPr/>
              <p:nvPr/>
            </p:nvSpPr>
            <p:spPr>
              <a:xfrm>
                <a:off x="3688687" y="3298396"/>
                <a:ext cx="360000" cy="360000"/>
              </a:xfrm>
              <a:prstGeom prst="ellipse">
                <a:avLst/>
              </a:prstGeom>
              <a:solidFill>
                <a:srgbClr val="FF8989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4" descr="C:\Users\Vincent\Downloads\icons8-Search Filled-100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760719" y="3384121"/>
                <a:ext cx="216000" cy="216000"/>
              </a:xfrm>
              <a:prstGeom prst="rect">
                <a:avLst/>
              </a:prstGeom>
              <a:noFill/>
            </p:spPr>
          </p:pic>
        </p:grpSp>
        <p:grpSp>
          <p:nvGrpSpPr>
            <p:cNvPr id="34" name="Groupe 33"/>
            <p:cNvGrpSpPr/>
            <p:nvPr/>
          </p:nvGrpSpPr>
          <p:grpSpPr>
            <a:xfrm>
              <a:off x="5281983" y="2615422"/>
              <a:ext cx="360000" cy="360000"/>
              <a:chOff x="5253199" y="2470066"/>
              <a:chExt cx="360000" cy="360000"/>
            </a:xfrm>
          </p:grpSpPr>
          <p:sp>
            <p:nvSpPr>
              <p:cNvPr id="35" name="Oval 4"/>
              <p:cNvSpPr/>
              <p:nvPr/>
            </p:nvSpPr>
            <p:spPr>
              <a:xfrm>
                <a:off x="5253199" y="2470066"/>
                <a:ext cx="360000" cy="360000"/>
              </a:xfrm>
              <a:prstGeom prst="ellipse">
                <a:avLst/>
              </a:prstGeom>
              <a:solidFill>
                <a:srgbClr val="B2F0CA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" descr="C:\Users\Vincent\Downloads\icons8-Future Filled-100.png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327630" y="2551906"/>
                <a:ext cx="216000" cy="216000"/>
              </a:xfrm>
              <a:prstGeom prst="rect">
                <a:avLst/>
              </a:prstGeom>
              <a:noFill/>
            </p:spPr>
          </p:pic>
        </p:grpSp>
        <p:sp>
          <p:nvSpPr>
            <p:cNvPr id="37" name="ZoneTexte 36"/>
            <p:cNvSpPr txBox="1"/>
            <p:nvPr/>
          </p:nvSpPr>
          <p:spPr>
            <a:xfrm>
              <a:off x="2691252" y="2523639"/>
              <a:ext cx="389850" cy="504784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fr-FR" sz="105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˅</a:t>
              </a:r>
              <a:endParaRPr lang="fr-FR" sz="9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3240985" y="3045478"/>
              <a:ext cx="442300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lvl="0" algn="ctr"/>
              <a:r>
                <a:rPr lang="fr-FR" sz="10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˅</a:t>
              </a:r>
              <a:endParaRPr lang="fr-FR" sz="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2355835" y="2618232"/>
              <a:ext cx="360000" cy="360000"/>
              <a:chOff x="2955551" y="2460234"/>
              <a:chExt cx="360000" cy="360000"/>
            </a:xfrm>
          </p:grpSpPr>
          <p:sp>
            <p:nvSpPr>
              <p:cNvPr id="40" name="Oval 4"/>
              <p:cNvSpPr/>
              <p:nvPr/>
            </p:nvSpPr>
            <p:spPr>
              <a:xfrm>
                <a:off x="2955551" y="2460234"/>
                <a:ext cx="360000" cy="360000"/>
              </a:xfrm>
              <a:prstGeom prst="ellipse">
                <a:avLst/>
              </a:prstGeom>
              <a:solidFill>
                <a:srgbClr val="B2F0CA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1" descr="C:\Users\Vincent\Downloads\icons8-Trigger Mode Filled-100.png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3025483" y="2534896"/>
                <a:ext cx="216000" cy="216000"/>
              </a:xfrm>
              <a:prstGeom prst="rect">
                <a:avLst/>
              </a:prstGeom>
              <a:noFill/>
            </p:spPr>
          </p:pic>
        </p:grpSp>
        <p:sp>
          <p:nvSpPr>
            <p:cNvPr id="42" name="ZoneTexte 41"/>
            <p:cNvSpPr txBox="1"/>
            <p:nvPr/>
          </p:nvSpPr>
          <p:spPr>
            <a:xfrm>
              <a:off x="4087354" y="2534525"/>
              <a:ext cx="389850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/>
              <a:r>
                <a:rPr lang="fr-FR" sz="1000" b="1" dirty="0">
                  <a:solidFill>
                    <a:schemeClr val="bg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˅</a:t>
              </a:r>
              <a:endParaRPr lang="fr-FR" sz="800" b="1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4710479" y="2095012"/>
              <a:ext cx="360000" cy="360000"/>
              <a:chOff x="4533119" y="1512446"/>
              <a:chExt cx="360000" cy="360000"/>
            </a:xfrm>
          </p:grpSpPr>
          <p:sp>
            <p:nvSpPr>
              <p:cNvPr id="44" name="Oval 4"/>
              <p:cNvSpPr/>
              <p:nvPr/>
            </p:nvSpPr>
            <p:spPr>
              <a:xfrm>
                <a:off x="4533119" y="1512446"/>
                <a:ext cx="360000" cy="360000"/>
              </a:xfrm>
              <a:prstGeom prst="ellipse">
                <a:avLst/>
              </a:prstGeom>
              <a:solidFill>
                <a:srgbClr val="FFD961"/>
              </a:solidFill>
              <a:ln>
                <a:noFill/>
              </a:ln>
              <a:effectLst>
                <a:outerShdw blurRad="38100" dist="12700" dir="5400000" algn="ctr" rotWithShape="0">
                  <a:srgbClr val="000000">
                    <a:alpha val="3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" descr="C:\Users\Vincent\Downloads\icons8-Search Filled-100.png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614652" y="1593979"/>
                <a:ext cx="216000" cy="216000"/>
              </a:xfrm>
              <a:prstGeom prst="rect">
                <a:avLst/>
              </a:prstGeom>
              <a:noFill/>
            </p:spPr>
          </p:pic>
        </p:grpSp>
        <p:sp>
          <p:nvSpPr>
            <p:cNvPr id="46" name="Oval 4"/>
            <p:cNvSpPr/>
            <p:nvPr/>
          </p:nvSpPr>
          <p:spPr>
            <a:xfrm>
              <a:off x="1735236" y="4190528"/>
              <a:ext cx="360000" cy="360000"/>
            </a:xfrm>
            <a:prstGeom prst="ellipse">
              <a:avLst/>
            </a:prstGeom>
            <a:solidFill>
              <a:srgbClr val="FFD96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2" descr="C:\Users\Vincent\Downloads\icons8-Workflow Filled-10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07244" y="4262536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48" name="Oval 4"/>
            <p:cNvSpPr/>
            <p:nvPr/>
          </p:nvSpPr>
          <p:spPr>
            <a:xfrm>
              <a:off x="2114327" y="3820964"/>
              <a:ext cx="360000" cy="360000"/>
            </a:xfrm>
            <a:prstGeom prst="ellipse">
              <a:avLst/>
            </a:prstGeom>
            <a:solidFill>
              <a:srgbClr val="B2F0CA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2" descr="C:\Users\Vincent\Downloads\icons8-Leaf Filled-100 (1)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167284" y="3902496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50" name="Oval 4"/>
            <p:cNvSpPr/>
            <p:nvPr/>
          </p:nvSpPr>
          <p:spPr>
            <a:xfrm>
              <a:off x="2527324" y="4185171"/>
              <a:ext cx="360000" cy="360000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Picture 3" descr="C:\Users\Vincent\Downloads\icons8-Map Marker Filled-10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9332" y="4262536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52" name="Oval 4"/>
            <p:cNvSpPr/>
            <p:nvPr/>
          </p:nvSpPr>
          <p:spPr>
            <a:xfrm>
              <a:off x="2023268" y="4118520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3" name="Picture 2" descr="C:\Users\Vincent\Downloads\icons8-Info-104.pn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2123851" y="4238153"/>
              <a:ext cx="360040" cy="360040"/>
            </a:xfrm>
            <a:prstGeom prst="rect">
              <a:avLst/>
            </a:prstGeom>
            <a:noFill/>
          </p:spPr>
        </p:pic>
        <p:sp>
          <p:nvSpPr>
            <p:cNvPr id="54" name="Oval 4"/>
            <p:cNvSpPr/>
            <p:nvPr/>
          </p:nvSpPr>
          <p:spPr>
            <a:xfrm>
              <a:off x="6702153" y="4164208"/>
              <a:ext cx="360000" cy="360000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3" descr="C:\Users\Vincent\Downloads\icons8-Map Marker Filled-100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74161" y="4241573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56" name="Oval 4"/>
            <p:cNvSpPr/>
            <p:nvPr/>
          </p:nvSpPr>
          <p:spPr>
            <a:xfrm>
              <a:off x="5910065" y="4169565"/>
              <a:ext cx="360000" cy="360000"/>
            </a:xfrm>
            <a:prstGeom prst="ellipse">
              <a:avLst/>
            </a:prstGeom>
            <a:solidFill>
              <a:srgbClr val="FFD96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 descr="C:\Users\Vincent\Downloads\icons8-Workflow Filled-100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982073" y="4241573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58" name="Oval 4"/>
            <p:cNvSpPr/>
            <p:nvPr/>
          </p:nvSpPr>
          <p:spPr>
            <a:xfrm>
              <a:off x="4692809" y="4158502"/>
              <a:ext cx="360000" cy="360000"/>
            </a:xfrm>
            <a:prstGeom prst="ellipse">
              <a:avLst/>
            </a:prstGeom>
            <a:solidFill>
              <a:srgbClr val="FF8989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4" descr="C:\Users\Vincent\Downloads\icons8-Search Filled-10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764841" y="4244227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60" name="Oval 4"/>
            <p:cNvSpPr/>
            <p:nvPr/>
          </p:nvSpPr>
          <p:spPr>
            <a:xfrm>
              <a:off x="4262861" y="3809525"/>
              <a:ext cx="360000" cy="360000"/>
            </a:xfrm>
            <a:prstGeom prst="ellipse">
              <a:avLst/>
            </a:prstGeom>
            <a:solidFill>
              <a:srgbClr val="B2F0CA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1" descr="C:\Users\Vincent\Downloads\icons8-Trigger Mode Filled-100.pn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32793" y="3884187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62" name="Oval 4"/>
            <p:cNvSpPr/>
            <p:nvPr/>
          </p:nvSpPr>
          <p:spPr>
            <a:xfrm>
              <a:off x="3891220" y="4162694"/>
              <a:ext cx="360000" cy="360000"/>
            </a:xfrm>
            <a:prstGeom prst="ellipse">
              <a:avLst/>
            </a:prstGeom>
            <a:solidFill>
              <a:srgbClr val="FFD96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 descr="C:\Users\Vincent\Downloads\icons8-Search Filled-100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72753" y="4244227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64" name="Oval 4"/>
            <p:cNvSpPr/>
            <p:nvPr/>
          </p:nvSpPr>
          <p:spPr>
            <a:xfrm>
              <a:off x="6277514" y="3809525"/>
              <a:ext cx="360000" cy="360000"/>
            </a:xfrm>
            <a:prstGeom prst="ellipse">
              <a:avLst/>
            </a:prstGeom>
            <a:solidFill>
              <a:srgbClr val="B2F0CA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5" name="Picture 3" descr="C:\Users\Vincent\Downloads\icons8-Future Filled-100.p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342113" y="3881533"/>
              <a:ext cx="216000" cy="216000"/>
            </a:xfrm>
            <a:prstGeom prst="rect">
              <a:avLst/>
            </a:prstGeom>
            <a:noFill/>
          </p:spPr>
        </p:pic>
        <p:sp>
          <p:nvSpPr>
            <p:cNvPr id="66" name="Oval 4"/>
            <p:cNvSpPr/>
            <p:nvPr/>
          </p:nvSpPr>
          <p:spPr>
            <a:xfrm>
              <a:off x="4188777" y="4100211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3" descr="C:\Users\Vincent\Downloads\icons8-Syringe Filled-100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4278297" y="4206127"/>
              <a:ext cx="376436" cy="376436"/>
            </a:xfrm>
            <a:prstGeom prst="rect">
              <a:avLst/>
            </a:prstGeom>
            <a:noFill/>
          </p:spPr>
        </p:pic>
        <p:sp>
          <p:nvSpPr>
            <p:cNvPr id="68" name="Oval 4"/>
            <p:cNvSpPr/>
            <p:nvPr/>
          </p:nvSpPr>
          <p:spPr>
            <a:xfrm>
              <a:off x="6198097" y="4097557"/>
              <a:ext cx="576064" cy="57606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4" descr="C:\Users\Vincent\Downloads\icons8-Futures Filled-100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297142" y="4191269"/>
              <a:ext cx="376436" cy="376436"/>
            </a:xfrm>
            <a:prstGeom prst="rect">
              <a:avLst/>
            </a:prstGeom>
            <a:noFill/>
          </p:spPr>
        </p:pic>
        <p:sp>
          <p:nvSpPr>
            <p:cNvPr id="70" name="Rectangle 69"/>
            <p:cNvSpPr/>
            <p:nvPr/>
          </p:nvSpPr>
          <p:spPr>
            <a:xfrm>
              <a:off x="1106049" y="4677414"/>
              <a:ext cx="2232248" cy="772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927" lvl="1" indent="-190927">
                <a:tabLst>
                  <a:tab pos="640168" algn="l"/>
                  <a:tab pos="1280335" algn="l"/>
                  <a:tab pos="1920503" algn="l"/>
                  <a:tab pos="2560671" algn="l"/>
                  <a:tab pos="3200838" algn="l"/>
                  <a:tab pos="3841007" algn="l"/>
                  <a:tab pos="4481175" algn="l"/>
                  <a:tab pos="5121343" algn="l"/>
                  <a:tab pos="5761510" algn="l"/>
                </a:tabLst>
              </a:pPr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Roboto Light"/>
                  <a:cs typeface="Calibri" pitchFamily="34" charset="0"/>
                </a:rPr>
                <a:t>Pedagogical Objective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52611" y="4685418"/>
              <a:ext cx="3274842" cy="475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927" lvl="1" indent="-190927">
                <a:tabLst>
                  <a:tab pos="640168" algn="l"/>
                  <a:tab pos="1280335" algn="l"/>
                  <a:tab pos="1920503" algn="l"/>
                  <a:tab pos="2560671" algn="l"/>
                  <a:tab pos="3200838" algn="l"/>
                  <a:tab pos="3841007" algn="l"/>
                  <a:tab pos="4481175" algn="l"/>
                  <a:tab pos="5121343" algn="l"/>
                  <a:tab pos="5761510" algn="l"/>
                </a:tabLst>
              </a:pPr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Roboto Light"/>
                  <a:cs typeface="Calibri" pitchFamily="34" charset="0"/>
                </a:rPr>
                <a:t>Curative Objective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24313" y="4666780"/>
              <a:ext cx="2232248" cy="7720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90927" lvl="1" indent="-190927">
                <a:tabLst>
                  <a:tab pos="640168" algn="l"/>
                  <a:tab pos="1280335" algn="l"/>
                  <a:tab pos="1920503" algn="l"/>
                  <a:tab pos="2560671" algn="l"/>
                  <a:tab pos="3200838" algn="l"/>
                  <a:tab pos="3841007" algn="l"/>
                  <a:tab pos="4481175" algn="l"/>
                  <a:tab pos="5121343" algn="l"/>
                  <a:tab pos="5761510" algn="l"/>
                </a:tabLst>
              </a:pPr>
              <a:r>
                <a:rPr lang="en-US" sz="1000" dirty="0">
                  <a:solidFill>
                    <a:schemeClr val="bg2">
                      <a:lumMod val="25000"/>
                    </a:schemeClr>
                  </a:solidFill>
                  <a:latin typeface="Roboto Light"/>
                  <a:cs typeface="Calibri" pitchFamily="34" charset="0"/>
                </a:rPr>
                <a:t>Prognosis Objective</a:t>
              </a:r>
            </a:p>
          </p:txBody>
        </p:sp>
        <p:sp>
          <p:nvSpPr>
            <p:cNvPr id="73" name="ZoneTexte 72"/>
            <p:cNvSpPr txBox="1"/>
            <p:nvPr/>
          </p:nvSpPr>
          <p:spPr>
            <a:xfrm>
              <a:off x="5853871" y="2085387"/>
              <a:ext cx="1010268" cy="475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 err="1">
                  <a:solidFill>
                    <a:srgbClr val="FFC000"/>
                  </a:solidFill>
                  <a:latin typeface="Roboto Light"/>
                </a:rPr>
                <a:t>Activity</a:t>
              </a:r>
              <a:endParaRPr lang="fr-FR" sz="900" dirty="0">
                <a:solidFill>
                  <a:srgbClr val="FFC000"/>
                </a:solidFill>
                <a:latin typeface="Roboto Light"/>
              </a:endParaRPr>
            </a:p>
          </p:txBody>
        </p:sp>
        <p:sp>
          <p:nvSpPr>
            <p:cNvPr id="74" name="ZoneTexte 73"/>
            <p:cNvSpPr txBox="1"/>
            <p:nvPr/>
          </p:nvSpPr>
          <p:spPr>
            <a:xfrm>
              <a:off x="5856296" y="2595078"/>
              <a:ext cx="1432814" cy="475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solidFill>
                    <a:schemeClr val="accent6"/>
                  </a:solidFill>
                  <a:latin typeface="Roboto Light"/>
                </a:rPr>
                <a:t>Association</a:t>
              </a:r>
              <a:endParaRPr lang="fr-FR" sz="900" dirty="0">
                <a:solidFill>
                  <a:schemeClr val="accent6"/>
                </a:solidFill>
                <a:latin typeface="Roboto Light"/>
              </a:endParaRPr>
            </a:p>
          </p:txBody>
        </p:sp>
        <p:sp>
          <p:nvSpPr>
            <p:cNvPr id="75" name="ZoneTexte 74"/>
            <p:cNvSpPr txBox="1"/>
            <p:nvPr/>
          </p:nvSpPr>
          <p:spPr>
            <a:xfrm>
              <a:off x="5856296" y="3144810"/>
              <a:ext cx="2614332" cy="7770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00" dirty="0" err="1">
                  <a:solidFill>
                    <a:srgbClr val="FECCC2"/>
                  </a:solidFill>
                  <a:latin typeface="Roboto Light"/>
                </a:rPr>
                <a:t>Propositional</a:t>
              </a:r>
              <a:endParaRPr lang="fr-FR" sz="1000" dirty="0">
                <a:solidFill>
                  <a:srgbClr val="FECCC2"/>
                </a:solidFill>
                <a:latin typeface="Roboto Light"/>
              </a:endParaRPr>
            </a:p>
            <a:p>
              <a:r>
                <a:rPr lang="fr-FR" sz="1000" dirty="0">
                  <a:solidFill>
                    <a:srgbClr val="FECCC2"/>
                  </a:solidFill>
                  <a:latin typeface="Roboto Light"/>
                </a:rPr>
                <a:t> Object</a:t>
              </a:r>
            </a:p>
          </p:txBody>
        </p:sp>
        <p:sp>
          <p:nvSpPr>
            <p:cNvPr id="76" name="ZoneTexte 75"/>
            <p:cNvSpPr txBox="1"/>
            <p:nvPr/>
          </p:nvSpPr>
          <p:spPr>
            <a:xfrm>
              <a:off x="1712893" y="2138555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 err="1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Analysis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77" name="ZoneTexte 76"/>
            <p:cNvSpPr txBox="1"/>
            <p:nvPr/>
          </p:nvSpPr>
          <p:spPr>
            <a:xfrm>
              <a:off x="3477071" y="2144425"/>
              <a:ext cx="1357323" cy="772024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Investigation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78" name="ZoneTexte 77"/>
            <p:cNvSpPr txBox="1"/>
            <p:nvPr/>
          </p:nvSpPr>
          <p:spPr>
            <a:xfrm>
              <a:off x="1284266" y="2524770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Cause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79" name="ZoneTexte 78"/>
            <p:cNvSpPr txBox="1"/>
            <p:nvPr/>
          </p:nvSpPr>
          <p:spPr>
            <a:xfrm>
              <a:off x="2641587" y="2656759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Nature</a:t>
              </a:r>
              <a:endParaRPr lang="fr-FR" sz="18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80" name="ZoneTexte 79"/>
            <p:cNvSpPr txBox="1"/>
            <p:nvPr/>
          </p:nvSpPr>
          <p:spPr>
            <a:xfrm>
              <a:off x="4163558" y="2650890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Evolution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81" name="ZoneTexte 80"/>
            <p:cNvSpPr txBox="1"/>
            <p:nvPr/>
          </p:nvSpPr>
          <p:spPr>
            <a:xfrm>
              <a:off x="1674112" y="3166581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 err="1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Problem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  <p:sp>
          <p:nvSpPr>
            <p:cNvPr id="82" name="ZoneTexte 81"/>
            <p:cNvSpPr txBox="1"/>
            <p:nvPr/>
          </p:nvSpPr>
          <p:spPr>
            <a:xfrm>
              <a:off x="3355966" y="3166581"/>
              <a:ext cx="1357323" cy="475091"/>
            </a:xfrm>
            <a:prstGeom prst="rect">
              <a:avLst/>
            </a:prstGeom>
            <a:noFill/>
            <a:ln>
              <a:noFill/>
              <a:prstDash val="sysDot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lvl="0" algn="ctr">
                <a:spcAft>
                  <a:spcPts val="0"/>
                </a:spcAft>
              </a:pPr>
              <a:r>
                <a:rPr lang="fr-FR" sz="1000" dirty="0">
                  <a:solidFill>
                    <a:schemeClr val="bg2">
                      <a:lumMod val="50000"/>
                    </a:schemeClr>
                  </a:solidFill>
                  <a:latin typeface="Roboto Medium"/>
                  <a:cs typeface="Times New Roman" pitchFamily="18" charset="0"/>
                </a:rPr>
                <a:t>Situation</a:t>
              </a:r>
              <a:endParaRPr lang="fr-FR" sz="1100" dirty="0">
                <a:solidFill>
                  <a:schemeClr val="bg2">
                    <a:lumMod val="50000"/>
                  </a:schemeClr>
                </a:solidFill>
                <a:latin typeface="Roboto Medium"/>
                <a:cs typeface="Times New Roman" pitchFamily="18" charset="0"/>
              </a:endParaRPr>
            </a:p>
          </p:txBody>
        </p:sp>
      </p:grpSp>
      <p:pic>
        <p:nvPicPr>
          <p:cNvPr id="85" name="Picture 1" descr="C:\Travail\idm_diagnostic\Articles\DETECT 2018\methodo_v3.pn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561286" y="4813050"/>
            <a:ext cx="3538865" cy="19378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551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>
            <a:normAutofit/>
          </a:bodyPr>
          <a:lstStyle/>
          <a:p>
            <a:r>
              <a:rPr lang="fr-FR" dirty="0"/>
              <a:t>Thèse Fadi OBEID</a:t>
            </a:r>
            <a:br>
              <a:rPr lang="fr-FR" dirty="0"/>
            </a:br>
            <a:r>
              <a:rPr lang="fr-FR" sz="3600" dirty="0"/>
              <a:t>Validation formelle d’implantation de patrons de sécurité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38806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/>
              <a:t> Modélisation d’architectures logicielles sécurisées (SCADA)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Partenaires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/>
              <a:t>DGA-MI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Sécuriser les architectures logicielles basées sur des mécanismes de sécurité</a:t>
            </a:r>
          </a:p>
          <a:p>
            <a:pPr algn="just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/>
              <a:t>Appliquer des techniques de model-</a:t>
            </a:r>
            <a:r>
              <a:rPr lang="fr-FR" dirty="0" err="1"/>
              <a:t>checking</a:t>
            </a:r>
            <a:r>
              <a:rPr lang="fr-FR" dirty="0"/>
              <a:t> pour la validation formelle des modèles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Formalisation des patrons de sécurité (exigences, sémantique)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Intégration par composition des patrons au sein des modèles d’architectures</a:t>
            </a:r>
          </a:p>
          <a:p>
            <a:pPr marL="742950" lvl="1" indent="-285750" algn="just">
              <a:buFont typeface="Arial" charset="0"/>
              <a:buChar char="•"/>
            </a:pPr>
            <a:r>
              <a:rPr lang="fr-FR" dirty="0"/>
              <a:t>Génération de codes formels et vérification des exigences</a:t>
            </a:r>
          </a:p>
          <a:p>
            <a:pPr marL="285750" indent="-285750" algn="just">
              <a:buFont typeface="Arial" charset="0"/>
              <a:buChar char="•"/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Encadrants :</a:t>
            </a:r>
            <a:r>
              <a:rPr lang="fr-FR" dirty="0"/>
              <a:t> P. </a:t>
            </a:r>
            <a:r>
              <a:rPr lang="fr-FR" dirty="0" err="1"/>
              <a:t>Dhaussy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8" y="889176"/>
            <a:ext cx="474811" cy="5459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54899" y="549040"/>
            <a:ext cx="4496808" cy="369332"/>
          </a:xfrm>
          <a:prstGeom prst="rect">
            <a:avLst/>
          </a:prstGeom>
          <a:solidFill>
            <a:schemeClr val="bg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Modélisation d’architectures  et Cyberdéfense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61" y="5432803"/>
            <a:ext cx="1087957" cy="725304"/>
          </a:xfrm>
          <a:prstGeom prst="rect">
            <a:avLst/>
          </a:prstGeom>
        </p:spPr>
      </p:pic>
      <p:pic>
        <p:nvPicPr>
          <p:cNvPr id="15" name="Imag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653" y="5396010"/>
            <a:ext cx="2030748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090" y="5521742"/>
            <a:ext cx="1116082" cy="90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000000"/>
                    </a:gs>
                    <a:gs pos="100000">
                      <a:srgbClr val="7F7F7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" name="Groupe 39"/>
          <p:cNvGrpSpPr/>
          <p:nvPr/>
        </p:nvGrpSpPr>
        <p:grpSpPr>
          <a:xfrm>
            <a:off x="6060699" y="5082910"/>
            <a:ext cx="1458673" cy="1394768"/>
            <a:chOff x="6060699" y="5082910"/>
            <a:chExt cx="1458673" cy="1394768"/>
          </a:xfrm>
        </p:grpSpPr>
        <p:sp>
          <p:nvSpPr>
            <p:cNvPr id="18" name="ZoneTexte 2"/>
            <p:cNvSpPr txBox="1">
              <a:spLocks noChangeArrowheads="1"/>
            </p:cNvSpPr>
            <p:nvPr/>
          </p:nvSpPr>
          <p:spPr bwMode="auto">
            <a:xfrm>
              <a:off x="6238583" y="5082910"/>
              <a:ext cx="916523" cy="396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r>
                <a:rPr lang="fr-FR" altLang="fr-F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cs"/>
                </a:rPr>
                <a:t>Patrons </a:t>
              </a:r>
            </a:p>
            <a:p>
              <a:pPr algn="ctr">
                <a:defRPr/>
              </a:pPr>
              <a:r>
                <a:rPr lang="fr-FR" altLang="fr-FR" sz="1200" b="1" dirty="0">
                  <a:solidFill>
                    <a:schemeClr val="tx1">
                      <a:lumMod val="95000"/>
                      <a:lumOff val="5000"/>
                    </a:schemeClr>
                  </a:solidFill>
                  <a:cs typeface="+mn-cs"/>
                </a:rPr>
                <a:t>de sécurité</a:t>
              </a:r>
            </a:p>
          </p:txBody>
        </p:sp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6060699" y="5504098"/>
              <a:ext cx="994398" cy="6084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fr-FR" altLang="fr-FR" b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endParaRPr>
            </a:p>
          </p:txBody>
        </p:sp>
        <p:sp>
          <p:nvSpPr>
            <p:cNvPr id="21" name="Rectangle 10"/>
            <p:cNvSpPr>
              <a:spLocks noChangeArrowheads="1"/>
            </p:cNvSpPr>
            <p:nvPr/>
          </p:nvSpPr>
          <p:spPr bwMode="auto">
            <a:xfrm>
              <a:off x="6176767" y="5595371"/>
              <a:ext cx="994398" cy="6084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fr-FR" altLang="fr-FR" b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endParaRPr>
            </a:p>
          </p:txBody>
        </p:sp>
        <p:sp>
          <p:nvSpPr>
            <p:cNvPr id="22" name="Rectangle 11"/>
            <p:cNvSpPr>
              <a:spLocks noChangeArrowheads="1"/>
            </p:cNvSpPr>
            <p:nvPr/>
          </p:nvSpPr>
          <p:spPr bwMode="auto">
            <a:xfrm>
              <a:off x="6292837" y="5686644"/>
              <a:ext cx="994398" cy="6084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fr-FR" altLang="fr-FR" b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endParaRPr>
            </a:p>
          </p:txBody>
        </p:sp>
        <p:sp>
          <p:nvSpPr>
            <p:cNvPr id="23" name="Rectangle 12"/>
            <p:cNvSpPr>
              <a:spLocks noChangeArrowheads="1"/>
            </p:cNvSpPr>
            <p:nvPr/>
          </p:nvSpPr>
          <p:spPr bwMode="auto">
            <a:xfrm>
              <a:off x="6408905" y="5777917"/>
              <a:ext cx="994398" cy="6084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fr-FR" altLang="fr-FR" b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endParaRPr>
            </a:p>
          </p:txBody>
        </p:sp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6524974" y="5869190"/>
              <a:ext cx="994398" cy="60848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2700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90488" tIns="44450" rIns="90488" bIns="44450" anchor="ctr"/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ctr">
                <a:defRPr/>
              </a:pPr>
              <a:endParaRPr lang="fr-FR" altLang="fr-FR" b="1">
                <a:solidFill>
                  <a:schemeClr val="tx1">
                    <a:lumMod val="95000"/>
                    <a:lumOff val="5000"/>
                  </a:schemeClr>
                </a:solidFill>
                <a:cs typeface="+mn-cs"/>
              </a:endParaRPr>
            </a:p>
          </p:txBody>
        </p:sp>
        <p:grpSp>
          <p:nvGrpSpPr>
            <p:cNvPr id="25" name="Groupe 13"/>
            <p:cNvGrpSpPr>
              <a:grpSpLocks/>
            </p:cNvGrpSpPr>
            <p:nvPr/>
          </p:nvGrpSpPr>
          <p:grpSpPr bwMode="auto">
            <a:xfrm>
              <a:off x="6548456" y="5924138"/>
              <a:ext cx="945525" cy="540495"/>
              <a:chOff x="1981226" y="13649324"/>
              <a:chExt cx="6610111" cy="3820544"/>
            </a:xfrm>
          </p:grpSpPr>
          <p:sp>
            <p:nvSpPr>
              <p:cNvPr id="26" name="Rectangle 3"/>
              <p:cNvSpPr>
                <a:spLocks noChangeArrowheads="1"/>
              </p:cNvSpPr>
              <p:nvPr/>
            </p:nvSpPr>
            <p:spPr bwMode="auto">
              <a:xfrm>
                <a:off x="1981226" y="16244300"/>
                <a:ext cx="1625600" cy="963614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 anchor="ctr"/>
              <a:lstStyle/>
              <a:p>
                <a:pPr algn="ctr">
                  <a:lnSpc>
                    <a:spcPct val="94000"/>
                  </a:lnSpc>
                </a:pPr>
                <a:r>
                  <a:rPr lang="fr-FR" altLang="fr-FR" sz="300" b="1">
                    <a:solidFill>
                      <a:schemeClr val="tx1"/>
                    </a:solidFill>
                  </a:rPr>
                  <a:t>Subject</a:t>
                </a:r>
              </a:p>
            </p:txBody>
          </p:sp>
          <p:sp>
            <p:nvSpPr>
              <p:cNvPr id="27" name="Rectangle 5"/>
              <p:cNvSpPr>
                <a:spLocks noChangeArrowheads="1"/>
              </p:cNvSpPr>
              <p:nvPr/>
            </p:nvSpPr>
            <p:spPr bwMode="auto">
              <a:xfrm>
                <a:off x="6397651" y="16244300"/>
                <a:ext cx="2193686" cy="963613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 anchor="ctr"/>
              <a:lstStyle/>
              <a:p>
                <a:pPr algn="ctr">
                  <a:lnSpc>
                    <a:spcPct val="94000"/>
                  </a:lnSpc>
                </a:pPr>
                <a:r>
                  <a:rPr lang="fr-FR" altLang="fr-FR" sz="300" b="1">
                    <a:solidFill>
                      <a:schemeClr val="tx1"/>
                    </a:solidFill>
                  </a:rPr>
                  <a:t>ProtectionObject</a:t>
                </a:r>
              </a:p>
            </p:txBody>
          </p:sp>
          <p:sp>
            <p:nvSpPr>
              <p:cNvPr id="28" name="Rectangle 4"/>
              <p:cNvSpPr>
                <a:spLocks noChangeArrowheads="1"/>
              </p:cNvSpPr>
              <p:nvPr/>
            </p:nvSpPr>
            <p:spPr bwMode="auto">
              <a:xfrm>
                <a:off x="4073551" y="13649324"/>
                <a:ext cx="2187574" cy="578113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 anchor="ctr"/>
              <a:lstStyle/>
              <a:p>
                <a:pPr algn="ctr">
                  <a:lnSpc>
                    <a:spcPct val="94000"/>
                  </a:lnSpc>
                </a:pPr>
                <a:r>
                  <a:rPr lang="fr-FR" altLang="fr-FR" sz="300" b="1">
                    <a:solidFill>
                      <a:schemeClr val="tx1"/>
                    </a:solidFill>
                  </a:rPr>
                  <a:t>Rights</a:t>
                </a:r>
              </a:p>
            </p:txBody>
          </p:sp>
          <p:sp>
            <p:nvSpPr>
              <p:cNvPr id="29" name="Rectangle 6"/>
              <p:cNvSpPr>
                <a:spLocks noChangeArrowheads="1"/>
              </p:cNvSpPr>
              <p:nvPr/>
            </p:nvSpPr>
            <p:spPr bwMode="auto">
              <a:xfrm>
                <a:off x="4076331" y="14234626"/>
                <a:ext cx="2184795" cy="1390020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 anchor="ctr"/>
              <a:lstStyle/>
              <a:p>
                <a:r>
                  <a:rPr lang="fr-FR" altLang="fr-FR" sz="300">
                    <a:solidFill>
                      <a:schemeClr val="tx1"/>
                    </a:solidFill>
                  </a:rPr>
                  <a:t>Access_type</a:t>
                </a:r>
              </a:p>
              <a:p>
                <a:r>
                  <a:rPr lang="fr-FR" altLang="fr-FR" sz="300">
                    <a:solidFill>
                      <a:schemeClr val="tx1"/>
                    </a:solidFill>
                  </a:rPr>
                  <a:t>Constraint</a:t>
                </a:r>
              </a:p>
              <a:p>
                <a:r>
                  <a:rPr lang="fr-FR" altLang="fr-FR" sz="300">
                    <a:solidFill>
                      <a:schemeClr val="tx1"/>
                    </a:solidFill>
                  </a:rPr>
                  <a:t>Transferable : bool</a:t>
                </a:r>
              </a:p>
            </p:txBody>
          </p:sp>
          <p:sp>
            <p:nvSpPr>
              <p:cNvPr id="30" name="Rectangle 7"/>
              <p:cNvSpPr>
                <a:spLocks noChangeArrowheads="1"/>
              </p:cNvSpPr>
              <p:nvPr/>
            </p:nvSpPr>
            <p:spPr bwMode="auto">
              <a:xfrm>
                <a:off x="4076331" y="15625787"/>
                <a:ext cx="2184795" cy="578113"/>
              </a:xfrm>
              <a:prstGeom prst="rect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0488" tIns="44450" rIns="90488" bIns="44450" anchor="ctr"/>
              <a:lstStyle/>
              <a:p>
                <a:pPr>
                  <a:lnSpc>
                    <a:spcPct val="94000"/>
                  </a:lnSpc>
                </a:pPr>
                <a:r>
                  <a:rPr lang="fr-FR" altLang="fr-FR" sz="300">
                    <a:solidFill>
                      <a:schemeClr val="tx1"/>
                    </a:solidFill>
                  </a:rPr>
                  <a:t>checkRight ()</a:t>
                </a:r>
              </a:p>
            </p:txBody>
          </p:sp>
          <p:cxnSp>
            <p:nvCxnSpPr>
              <p:cNvPr id="31" name="Connecteur droit 10"/>
              <p:cNvCxnSpPr>
                <a:cxnSpLocks noChangeShapeType="1"/>
                <a:stCxn id="26" idx="3"/>
                <a:endCxn id="27" idx="1"/>
              </p:cNvCxnSpPr>
              <p:nvPr/>
            </p:nvCxnSpPr>
            <p:spPr bwMode="auto">
              <a:xfrm>
                <a:off x="3606826" y="16726107"/>
                <a:ext cx="2790825" cy="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" name="Connecteur droit 11"/>
              <p:cNvCxnSpPr>
                <a:cxnSpLocks noChangeShapeType="1"/>
                <a:stCxn id="30" idx="2"/>
              </p:cNvCxnSpPr>
              <p:nvPr/>
            </p:nvCxnSpPr>
            <p:spPr bwMode="auto">
              <a:xfrm>
                <a:off x="5168729" y="16203902"/>
                <a:ext cx="75359" cy="507270"/>
              </a:xfrm>
              <a:prstGeom prst="line">
                <a:avLst/>
              </a:prstGeom>
              <a:noFill/>
              <a:ln w="12700" algn="ctr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3" name="ZoneTexte 15"/>
              <p:cNvSpPr txBox="1">
                <a:spLocks noChangeArrowheads="1"/>
              </p:cNvSpPr>
              <p:nvPr/>
            </p:nvSpPr>
            <p:spPr bwMode="auto">
              <a:xfrm>
                <a:off x="4330483" y="16711173"/>
                <a:ext cx="1827212" cy="758695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94000"/>
                  </a:lnSpc>
                </a:pPr>
                <a:r>
                  <a:rPr lang="fr-FR" altLang="fr-FR" sz="300">
                    <a:solidFill>
                      <a:schemeClr val="tx1"/>
                    </a:solidFill>
                  </a:rPr>
                  <a:t>Authorization</a:t>
                </a:r>
              </a:p>
            </p:txBody>
          </p:sp>
        </p:grpSp>
      </p:grpSp>
      <p:sp>
        <p:nvSpPr>
          <p:cNvPr id="34" name="ZoneTexte 33"/>
          <p:cNvSpPr txBox="1"/>
          <p:nvPr/>
        </p:nvSpPr>
        <p:spPr>
          <a:xfrm>
            <a:off x="5349612" y="5469368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b="1" dirty="0"/>
              <a:t>+</a:t>
            </a:r>
          </a:p>
        </p:txBody>
      </p:sp>
      <p:sp>
        <p:nvSpPr>
          <p:cNvPr id="36" name="Flèche courbée vers la gauche 35"/>
          <p:cNvSpPr/>
          <p:nvPr/>
        </p:nvSpPr>
        <p:spPr>
          <a:xfrm>
            <a:off x="10071652" y="5572403"/>
            <a:ext cx="397565" cy="562736"/>
          </a:xfrm>
          <a:prstGeom prst="curved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37" name="Straight Arrow Connector 10"/>
          <p:cNvCxnSpPr/>
          <p:nvPr/>
        </p:nvCxnSpPr>
        <p:spPr bwMode="auto">
          <a:xfrm>
            <a:off x="7686260" y="5834104"/>
            <a:ext cx="1057117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ZoneTexte 38"/>
          <p:cNvSpPr txBox="1"/>
          <p:nvPr/>
        </p:nvSpPr>
        <p:spPr>
          <a:xfrm>
            <a:off x="10479156" y="5576957"/>
            <a:ext cx="1196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accent6">
                    <a:lumMod val="75000"/>
                  </a:schemeClr>
                </a:solidFill>
              </a:rPr>
              <a:t>Preuves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729" y="204537"/>
            <a:ext cx="468780" cy="61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73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Thèse Bastien DROUOT </a:t>
            </a:r>
            <a:br>
              <a:rPr lang="fr-FR" dirty="0"/>
            </a:br>
            <a:r>
              <a:rPr lang="fr-FR" dirty="0"/>
              <a:t>Modélisation de la menace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838200" y="1733253"/>
            <a:ext cx="957828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sz="2400" dirty="0"/>
              <a:t> Analyse de la menace cyber au niveau système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sz="2400" i="1" dirty="0">
                <a:solidFill>
                  <a:schemeClr val="bg2"/>
                </a:solidFill>
              </a:rPr>
              <a:t> </a:t>
            </a:r>
            <a:r>
              <a:rPr lang="fr-FR" sz="2400" dirty="0"/>
              <a:t>Modéliser et simuler pour évaluer la menace cyber sur les systèmes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sz="2400" i="1" dirty="0">
                <a:solidFill>
                  <a:schemeClr val="bg2"/>
                </a:solidFill>
              </a:rPr>
              <a:t> </a:t>
            </a:r>
            <a:r>
              <a:rPr lang="fr-FR" sz="2400" b="1" dirty="0"/>
              <a:t>Fédérer et simuler les modèles systèmes  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sz="1800" dirty="0"/>
              <a:t>Vue holistique niveau système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sz="1800" dirty="0"/>
              <a:t>Définition de points de vue dédiés à l’analyse de la menace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sz="1800" dirty="0"/>
              <a:t>Simuler les modèles fédérés pour faciliter l’analyse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Base du Travail : </a:t>
            </a:r>
            <a:r>
              <a:rPr lang="fr-FR" sz="2400" i="1" dirty="0"/>
              <a:t>Etude MRIS sur la modélisation pour la découverte de système embarqué</a:t>
            </a: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Encadrants :</a:t>
            </a:r>
            <a:r>
              <a:rPr lang="fr-FR" sz="2400" dirty="0">
                <a:solidFill>
                  <a:srgbClr val="FF0000"/>
                </a:solidFill>
              </a:rPr>
              <a:t> </a:t>
            </a:r>
            <a:r>
              <a:rPr lang="fr-FR" sz="2400" dirty="0"/>
              <a:t>J. </a:t>
            </a:r>
            <a:r>
              <a:rPr lang="fr-FR" sz="2400" dirty="0" err="1"/>
              <a:t>Champeau</a:t>
            </a:r>
            <a:r>
              <a:rPr lang="fr-FR" sz="2400" dirty="0"/>
              <a:t>,  . </a:t>
            </a:r>
            <a:r>
              <a:rPr lang="fr-FR" sz="2400" dirty="0" err="1"/>
              <a:t>Dhaussy</a:t>
            </a:r>
            <a:endParaRPr lang="fr-FR" sz="2400" dirty="0"/>
          </a:p>
        </p:txBody>
      </p:sp>
      <p:cxnSp>
        <p:nvCxnSpPr>
          <p:cNvPr id="12" name="Straight Arrow Connector 11"/>
          <p:cNvCxnSpPr>
            <a:stCxn id="1028" idx="3"/>
            <a:endCxn id="14" idx="1"/>
          </p:cNvCxnSpPr>
          <p:nvPr/>
        </p:nvCxnSpPr>
        <p:spPr bwMode="auto">
          <a:xfrm flipV="1">
            <a:off x="5786019" y="5922374"/>
            <a:ext cx="1234635" cy="46795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817" y="4894119"/>
            <a:ext cx="1672882" cy="10282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404139" y="5469413"/>
            <a:ext cx="2408095" cy="369332"/>
          </a:xfrm>
          <a:prstGeom prst="rect">
            <a:avLst/>
          </a:prstGeom>
          <a:solidFill>
            <a:schemeClr val="accent3">
              <a:lumMod val="9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Fédération et Exécution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2" y="1580931"/>
            <a:ext cx="474811" cy="545944"/>
          </a:xfrm>
          <a:prstGeom prst="rect">
            <a:avLst/>
          </a:prstGeom>
        </p:spPr>
      </p:pic>
      <p:pic>
        <p:nvPicPr>
          <p:cNvPr id="1026" name="Picture 2" descr="C:\Users\champejo\Dropbox\ADM-Perso\PhotoJo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52" y="1027906"/>
            <a:ext cx="483024" cy="4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U:\portable\recherche\MOCS-Lab-Sticc\LogoRole4Al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654" y="5626886"/>
            <a:ext cx="1008112" cy="5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ésultat de recherche d'images pour &quot;feature models examples&quot;">
            <a:extLst>
              <a:ext uri="{FF2B5EF4-FFF2-40B4-BE49-F238E27FC236}">
                <a16:creationId xmlns:a16="http://schemas.microsoft.com/office/drawing/2014/main" id="{C7A22345-E589-4329-92F9-95D387098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292" y="6123803"/>
            <a:ext cx="1409050" cy="699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www.schneier.com/images/paper-attacktrees-fig2.gif">
            <a:extLst>
              <a:ext uri="{FF2B5EF4-FFF2-40B4-BE49-F238E27FC236}">
                <a16:creationId xmlns:a16="http://schemas.microsoft.com/office/drawing/2014/main" id="{BEDCBE92-DC27-4CB3-81C5-9BF2D5A2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13" y="4380554"/>
            <a:ext cx="1244724" cy="95541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:\portable\recherche\MOCS-Lab-Sticc\roueC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898" y="5654079"/>
            <a:ext cx="633121" cy="63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Arrow Connector 11"/>
          <p:cNvCxnSpPr>
            <a:stCxn id="14" idx="0"/>
            <a:endCxn id="17" idx="2"/>
          </p:cNvCxnSpPr>
          <p:nvPr/>
        </p:nvCxnSpPr>
        <p:spPr bwMode="auto">
          <a:xfrm flipV="1">
            <a:off x="7524710" y="5335964"/>
            <a:ext cx="996165" cy="290922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11"/>
          <p:cNvCxnSpPr>
            <a:stCxn id="14" idx="3"/>
            <a:endCxn id="13" idx="1"/>
          </p:cNvCxnSpPr>
          <p:nvPr/>
        </p:nvCxnSpPr>
        <p:spPr bwMode="auto">
          <a:xfrm flipV="1">
            <a:off x="8028766" y="5408246"/>
            <a:ext cx="1797051" cy="51412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11"/>
          <p:cNvCxnSpPr>
            <a:stCxn id="14" idx="2"/>
            <a:endCxn id="16" idx="1"/>
          </p:cNvCxnSpPr>
          <p:nvPr/>
        </p:nvCxnSpPr>
        <p:spPr bwMode="auto">
          <a:xfrm>
            <a:off x="7524710" y="6217861"/>
            <a:ext cx="1596582" cy="255718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52" y="457200"/>
            <a:ext cx="474811" cy="495016"/>
          </a:xfrm>
          <a:prstGeom prst="rect">
            <a:avLst/>
          </a:prstGeom>
        </p:spPr>
      </p:pic>
      <p:pic>
        <p:nvPicPr>
          <p:cNvPr id="19" name="Picture 15">
            <a:extLst>
              <a:ext uri="{FF2B5EF4-FFF2-40B4-BE49-F238E27FC236}">
                <a16:creationId xmlns:a16="http://schemas.microsoft.com/office/drawing/2014/main" id="{BB69265A-AB79-D94B-8961-F3A94511B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36" y="2745785"/>
            <a:ext cx="1171416" cy="1207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472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Thèse </a:t>
            </a:r>
            <a:r>
              <a:rPr lang="fr-FR" dirty="0" err="1"/>
              <a:t>Tithnara</a:t>
            </a:r>
            <a:r>
              <a:rPr lang="fr-FR" dirty="0"/>
              <a:t> Nicolas SUN</a:t>
            </a:r>
            <a:br>
              <a:rPr lang="fr-FR" dirty="0"/>
            </a:br>
            <a:r>
              <a:rPr lang="fr-FR" dirty="0"/>
              <a:t>Modélisation dynamique de l’attaque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8134350" cy="3276359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/>
              <a:t> Identification et analyse de risques liés aux attaques cyber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/>
              <a:t>L’évolution de la surface d’attaque pendant la planification et l’exécution des opérations cyber 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b="1" dirty="0"/>
              <a:t>Un langage outillé pour la conception d’opérations cyber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Vue holistique : L’impact attaque/</a:t>
            </a:r>
            <a:r>
              <a:rPr lang="fr-FR" dirty="0" err="1"/>
              <a:t>defense</a:t>
            </a:r>
            <a:r>
              <a:rPr lang="fr-FR" dirty="0"/>
              <a:t> sur la mission du système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Prise en compte de l’incertitude et de la dynamique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Réification de la surface d’attaque et de son évolution</a:t>
            </a:r>
          </a:p>
          <a:p>
            <a:pPr lvl="1"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dirty="0"/>
              <a:t>Moteur d’exécution pour la vérification de stratégies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Encadrants :</a:t>
            </a:r>
            <a:r>
              <a:rPr lang="fr-FR" dirty="0"/>
              <a:t> P. </a:t>
            </a:r>
            <a:r>
              <a:rPr lang="fr-FR" dirty="0" err="1"/>
              <a:t>Dhaussy</a:t>
            </a:r>
            <a:r>
              <a:rPr lang="fr-FR" dirty="0"/>
              <a:t>, C. </a:t>
            </a:r>
            <a:r>
              <a:rPr lang="fr-FR" dirty="0" err="1"/>
              <a:t>Teodorov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84" y="799475"/>
            <a:ext cx="42672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78" y="1426321"/>
            <a:ext cx="474811" cy="5459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292" y="6094705"/>
            <a:ext cx="3764172" cy="369332"/>
          </a:xfrm>
          <a:prstGeom prst="rect">
            <a:avLst/>
          </a:prstGeom>
          <a:solidFill>
            <a:schemeClr val="bg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Langages et exécution pour la défense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3" y="5301208"/>
            <a:ext cx="1087957" cy="7253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 bwMode="auto">
          <a:xfrm>
            <a:off x="3871590" y="5663860"/>
            <a:ext cx="3615060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801" y="3547728"/>
            <a:ext cx="4866407" cy="299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79" y="187835"/>
            <a:ext cx="445426" cy="518194"/>
          </a:xfrm>
          <a:prstGeom prst="rect">
            <a:avLst/>
          </a:prstGeom>
        </p:spPr>
      </p:pic>
      <p:pic>
        <p:nvPicPr>
          <p:cNvPr id="13" name="Picture 15">
            <a:extLst>
              <a:ext uri="{FF2B5EF4-FFF2-40B4-BE49-F238E27FC236}">
                <a16:creationId xmlns:a16="http://schemas.microsoft.com/office/drawing/2014/main" id="{75BA21D6-7F0D-1949-A002-7A96A5B0B5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36" y="2745785"/>
            <a:ext cx="1171416" cy="1207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325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A99C-6DA8-604A-9876-F55FFB6D0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@ Vue partielle </a:t>
            </a:r>
            <a:r>
              <a:rPr lang="fr-FR" dirty="0">
                <a:solidFill>
                  <a:schemeClr val="accent1"/>
                </a:solidFill>
              </a:rPr>
              <a:t>[Lorient]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AADB6-7038-8B48-98F4-C53749809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fr-FR" b="1" dirty="0"/>
              <a:t>Florent </a:t>
            </a:r>
            <a:r>
              <a:rPr lang="fr-FR" b="1" dirty="0" err="1"/>
              <a:t>Frizon</a:t>
            </a:r>
            <a:r>
              <a:rPr lang="fr-FR" b="1" dirty="0"/>
              <a:t> de Lamotte</a:t>
            </a:r>
            <a:endParaRPr lang="fr-FR" dirty="0"/>
          </a:p>
          <a:p>
            <a:pPr fontAlgn="ctr"/>
            <a:r>
              <a:rPr lang="fr-FR" dirty="0"/>
              <a:t>Pascal Berruet</a:t>
            </a:r>
          </a:p>
          <a:p>
            <a:pPr fontAlgn="ctr"/>
            <a:r>
              <a:rPr lang="fr-FR" dirty="0"/>
              <a:t>Pierre </a:t>
            </a:r>
            <a:r>
              <a:rPr lang="fr-FR" dirty="0" err="1"/>
              <a:t>Bomel</a:t>
            </a:r>
            <a:endParaRPr lang="fr-FR" dirty="0"/>
          </a:p>
          <a:p>
            <a:pPr fontAlgn="ctr"/>
            <a:endParaRPr lang="fr-FR" dirty="0"/>
          </a:p>
          <a:p>
            <a:pPr fontAlgn="ctr"/>
            <a:endParaRPr lang="fr-FR" dirty="0"/>
          </a:p>
          <a:p>
            <a:pPr fontAlgn="ctr"/>
            <a:endParaRPr lang="fr-FR" dirty="0"/>
          </a:p>
          <a:p>
            <a:pPr fontAlgn="ctr"/>
            <a:r>
              <a:rPr lang="fr-FR" dirty="0"/>
              <a:t>Thomas </a:t>
            </a:r>
            <a:r>
              <a:rPr lang="fr-FR" dirty="0" err="1"/>
              <a:t>Toublanc</a:t>
            </a:r>
            <a:endParaRPr lang="fr-FR" dirty="0"/>
          </a:p>
          <a:p>
            <a:pPr marL="0" indent="0" fontAlgn="ctr">
              <a:buNone/>
            </a:pP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958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27627-92F6-5946-AE2F-34C12D67E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3583" y="141353"/>
            <a:ext cx="8764834" cy="657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8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AD8DBB-E23A-A948-8B74-BAF1E8EB4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032" y="112434"/>
            <a:ext cx="8841937" cy="66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61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5D9D2E-F5ED-4E45-A1A2-237288109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471" y="90737"/>
            <a:ext cx="8875059" cy="66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8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fr-FR" altLang="en-US" dirty="0" err="1"/>
              <a:t>Lab</a:t>
            </a:r>
            <a:r>
              <a:rPr lang="fr-FR" altLang="en-US" dirty="0"/>
              <a:t>-STICC équipe </a:t>
            </a:r>
            <a:r>
              <a:rPr lang="fr-FR" altLang="en-US" b="1" dirty="0"/>
              <a:t>MOCS</a:t>
            </a:r>
            <a:br>
              <a:rPr lang="fr-FR" altLang="en-US" dirty="0"/>
            </a:br>
            <a:r>
              <a:rPr lang="fr-FR" altLang="en-US" dirty="0"/>
              <a:t>Du composant au système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2</a:t>
            </a:fld>
            <a:endParaRPr lang="fr-FR"/>
          </a:p>
        </p:txBody>
      </p:sp>
      <p:sp>
        <p:nvSpPr>
          <p:cNvPr id="11" name="Flèche vers le bas 11"/>
          <p:cNvSpPr>
            <a:spLocks noChangeArrowheads="1"/>
          </p:cNvSpPr>
          <p:nvPr/>
        </p:nvSpPr>
        <p:spPr bwMode="auto">
          <a:xfrm rot="16200000">
            <a:off x="4679356" y="653456"/>
            <a:ext cx="1871663" cy="5990825"/>
          </a:xfrm>
          <a:prstGeom prst="downArrow">
            <a:avLst>
              <a:gd name="adj1" fmla="val 50000"/>
              <a:gd name="adj2" fmla="val 50010"/>
            </a:avLst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vert" anchor="ctr"/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fr-FR" altLang="fr-FR" b="1" dirty="0">
                <a:solidFill>
                  <a:srgbClr val="FF0000"/>
                </a:solidFill>
                <a:latin typeface="Tahoma" charset="0"/>
              </a:rPr>
              <a:t>M</a:t>
            </a:r>
            <a:r>
              <a:rPr lang="fr-FR" altLang="fr-FR" b="1" dirty="0">
                <a:latin typeface="Tahoma" charset="0"/>
              </a:rPr>
              <a:t>éthodes et </a:t>
            </a:r>
            <a:r>
              <a:rPr lang="fr-FR" altLang="fr-FR" b="1" dirty="0">
                <a:solidFill>
                  <a:srgbClr val="FF0000"/>
                </a:solidFill>
                <a:latin typeface="Tahoma" charset="0"/>
              </a:rPr>
              <a:t>O</a:t>
            </a:r>
            <a:r>
              <a:rPr lang="fr-FR" altLang="fr-FR" b="1" dirty="0">
                <a:latin typeface="Tahoma" charset="0"/>
              </a:rPr>
              <a:t>utils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108033" y="4543425"/>
            <a:ext cx="4062366" cy="181292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ts val="800"/>
              </a:spcBef>
              <a:buFont typeface="Arial" charset="0"/>
              <a:defRPr sz="1600" b="1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1pPr>
            <a:lvl2pPr marL="37931725" indent="-37474525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2pPr>
            <a:lvl3pPr marL="4016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3pPr>
            <a:lvl4pPr marL="6302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4pPr>
            <a:lvl5pPr marL="858838" indent="-173038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5pPr>
            <a:lvl6pPr marL="13160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6pPr>
            <a:lvl7pPr marL="17732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7pPr>
            <a:lvl8pPr marL="22304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8pPr>
            <a:lvl9pPr marL="26876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9pPr>
          </a:lstStyle>
          <a:p>
            <a:pPr marL="0" indent="0"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defRPr/>
            </a:pPr>
            <a:r>
              <a:rPr lang="fr-FR" altLang="fr-FR" sz="2400" b="0" u="sng" dirty="0">
                <a:latin typeface="Arial" charset="0"/>
                <a:ea typeface="ヒラギノ角ゴ Pro W3" charset="-128"/>
                <a:cs typeface="ヒラギノ角ゴ Pro W3" charset="-128"/>
              </a:rPr>
              <a:t>Conception d’outils</a:t>
            </a:r>
            <a:endParaRPr lang="fr-FR" altLang="fr-FR" sz="2400" b="0" u="sng" dirty="0">
              <a:solidFill>
                <a:schemeClr val="accent6">
                  <a:lumMod val="60000"/>
                  <a:lumOff val="40000"/>
                </a:schemeClr>
              </a:solidFill>
              <a:latin typeface="Arial" charset="0"/>
              <a:ea typeface="ヒラギノ角ゴ Pro W3" charset="-128"/>
              <a:cs typeface="ヒラギノ角ゴ Pro W3" charset="-128"/>
            </a:endParaRP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Méthodes</a:t>
            </a: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 de conception</a:t>
            </a: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dirty="0">
                <a:solidFill>
                  <a:srgbClr val="00B05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Vérification</a:t>
            </a: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 formelle</a:t>
            </a: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dirty="0">
                <a:solidFill>
                  <a:srgbClr val="00B0F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Architectures</a:t>
            </a: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 matérielle</a:t>
            </a:r>
          </a:p>
        </p:txBody>
      </p:sp>
      <p:pic>
        <p:nvPicPr>
          <p:cNvPr id="15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3" b="4373"/>
          <a:stretch>
            <a:fillRect/>
          </a:stretch>
        </p:blipFill>
        <p:spPr>
          <a:xfrm>
            <a:off x="8360583" y="4202300"/>
            <a:ext cx="3805638" cy="2092911"/>
          </a:xfr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CEFADB-F3DD-5247-A37F-85A6DBCD0F70}"/>
              </a:ext>
            </a:extLst>
          </p:cNvPr>
          <p:cNvSpPr txBox="1">
            <a:spLocks/>
          </p:cNvSpPr>
          <p:nvPr/>
        </p:nvSpPr>
        <p:spPr bwMode="auto">
          <a:xfrm>
            <a:off x="3338991" y="1749932"/>
            <a:ext cx="3600450" cy="1008062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ts val="800"/>
              </a:spcBef>
              <a:buFont typeface="Arial" charset="0"/>
              <a:defRPr sz="1600" b="1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1pPr>
            <a:lvl2pPr marL="37931725" indent="-37474525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2pPr>
            <a:lvl3pPr marL="4016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3pPr>
            <a:lvl4pPr marL="6302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4pPr>
            <a:lvl5pPr marL="858838" indent="-173038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5pPr>
            <a:lvl6pPr marL="13160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6pPr>
            <a:lvl7pPr marL="17732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7pPr>
            <a:lvl8pPr marL="22304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8pPr>
            <a:lvl9pPr marL="26876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9pPr>
          </a:lstStyle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Fortement Connecté</a:t>
            </a: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Fortement Hétérogène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B81A0-AB1D-2643-868C-0CE726F220D9}"/>
              </a:ext>
            </a:extLst>
          </p:cNvPr>
          <p:cNvSpPr txBox="1"/>
          <p:nvPr/>
        </p:nvSpPr>
        <p:spPr>
          <a:xfrm>
            <a:off x="7007893" y="3989629"/>
            <a:ext cx="2169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S</a:t>
            </a:r>
            <a:r>
              <a:rPr lang="fr-FR" sz="4000" b="1" dirty="0"/>
              <a:t>ystèmes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8068F-E915-7E46-B285-C96E989926B0}"/>
              </a:ext>
            </a:extLst>
          </p:cNvPr>
          <p:cNvSpPr txBox="1"/>
          <p:nvPr/>
        </p:nvSpPr>
        <p:spPr>
          <a:xfrm>
            <a:off x="6983329" y="2590933"/>
            <a:ext cx="1757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>
                <a:solidFill>
                  <a:srgbClr val="FF0000"/>
                </a:solidFill>
              </a:rPr>
              <a:t>C</a:t>
            </a:r>
            <a:r>
              <a:rPr lang="fr-FR" sz="4000" b="1" dirty="0"/>
              <a:t>ircuits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C6F85C-BDCF-5345-A0AE-EE7A03B4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973" y="1738601"/>
            <a:ext cx="3039957" cy="201924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9CBF07E-6FB8-C342-BC38-A34EFCAA9800}"/>
              </a:ext>
            </a:extLst>
          </p:cNvPr>
          <p:cNvSpPr txBox="1">
            <a:spLocks/>
          </p:cNvSpPr>
          <p:nvPr/>
        </p:nvSpPr>
        <p:spPr bwMode="auto">
          <a:xfrm>
            <a:off x="225413" y="2574130"/>
            <a:ext cx="2343150" cy="214947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marL="0" indent="0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Objectifs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Sécurité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Sureté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Fiabilité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Performance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94BA86A2-814D-4848-B972-7F7DB8104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97" y="50511"/>
            <a:ext cx="1823005" cy="168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775"/>
            <a:ext cx="10515600" cy="1325563"/>
          </a:xfrm>
        </p:spPr>
        <p:txBody>
          <a:bodyPr/>
          <a:lstStyle/>
          <a:p>
            <a:r>
              <a:rPr lang="fr-FR" altLang="en-US" dirty="0"/>
              <a:t>ACID</a:t>
            </a:r>
            <a:br>
              <a:rPr lang="fr-FR" altLang="en-US" dirty="0"/>
            </a:br>
            <a:r>
              <a:rPr lang="fr-FR" altLang="en-US" dirty="0"/>
              <a:t>Méthodes et Outils pour CPS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3</a:t>
            </a:fld>
            <a:endParaRPr lang="fr-FR"/>
          </a:p>
        </p:txBody>
      </p:sp>
      <p:sp>
        <p:nvSpPr>
          <p:cNvPr id="11" name="Flèche vers le bas 11"/>
          <p:cNvSpPr>
            <a:spLocks noChangeArrowheads="1"/>
          </p:cNvSpPr>
          <p:nvPr/>
        </p:nvSpPr>
        <p:spPr bwMode="auto">
          <a:xfrm rot="16200000">
            <a:off x="4118466" y="1214345"/>
            <a:ext cx="1871663" cy="4869045"/>
          </a:xfrm>
          <a:prstGeom prst="downArrow">
            <a:avLst>
              <a:gd name="adj1" fmla="val 50000"/>
              <a:gd name="adj2" fmla="val 50010"/>
            </a:avLst>
          </a:pr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vert" anchor="ctr"/>
          <a:lstStyle>
            <a:lvl1pPr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  <a:ea typeface="MS PGothic" charset="-128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fr-FR" altLang="fr-FR" b="1" dirty="0">
                <a:solidFill>
                  <a:srgbClr val="FF0000"/>
                </a:solidFill>
                <a:latin typeface="Tahoma" charset="0"/>
              </a:rPr>
              <a:t>M</a:t>
            </a:r>
            <a:r>
              <a:rPr lang="fr-FR" altLang="fr-FR" b="1" dirty="0">
                <a:latin typeface="Tahoma" charset="0"/>
              </a:rPr>
              <a:t>éthodes et </a:t>
            </a:r>
            <a:r>
              <a:rPr lang="fr-FR" altLang="fr-FR" b="1" dirty="0">
                <a:solidFill>
                  <a:srgbClr val="FF0000"/>
                </a:solidFill>
                <a:latin typeface="Tahoma" charset="0"/>
              </a:rPr>
              <a:t>O</a:t>
            </a:r>
            <a:r>
              <a:rPr lang="fr-FR" altLang="fr-FR" b="1" dirty="0">
                <a:latin typeface="Tahoma" charset="0"/>
              </a:rPr>
              <a:t>utils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5413" y="2574130"/>
            <a:ext cx="2343150" cy="214947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Tahoma" charset="0"/>
                <a:ea typeface="ＭＳ Ｐゴシック" charset="0"/>
                <a:cs typeface="Arial" charset="0"/>
              </a:defRPr>
            </a:lvl1pPr>
            <a:lvl2pPr marL="37931725" indent="-37474525"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2pPr>
            <a:lvl3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3pPr>
            <a:lvl4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4pPr>
            <a:lvl5pPr eaLnBrk="0" hangingPunct="0"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ahoma" charset="0"/>
                <a:ea typeface="Arial" charset="0"/>
                <a:cs typeface="Arial" charset="0"/>
              </a:defRPr>
            </a:lvl9pPr>
          </a:lstStyle>
          <a:p>
            <a:pPr marL="0" indent="0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fr-FR" sz="2400" i="1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ヒラギノ角ゴ Pro W3" charset="0"/>
                <a:cs typeface="ヒラギノ角ゴ Pro W3" charset="0"/>
              </a:rPr>
              <a:t>Objectifs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Sécurité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Sureté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Fiabilité</a:t>
            </a:r>
          </a:p>
          <a:p>
            <a:pPr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sz="2400" dirty="0">
                <a:latin typeface="Arial" charset="0"/>
                <a:ea typeface="ヒラギノ角ゴ Pro W3" charset="0"/>
                <a:cs typeface="ヒラギノ角ゴ Pro W3" charset="0"/>
              </a:rPr>
              <a:t>Performance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3108033" y="4543425"/>
            <a:ext cx="4062366" cy="1812925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ts val="800"/>
              </a:spcBef>
              <a:buFont typeface="Arial" charset="0"/>
              <a:defRPr sz="1600" b="1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1pPr>
            <a:lvl2pPr marL="37931725" indent="-37474525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2pPr>
            <a:lvl3pPr marL="4016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3pPr>
            <a:lvl4pPr marL="6302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4pPr>
            <a:lvl5pPr marL="858838" indent="-173038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5pPr>
            <a:lvl6pPr marL="13160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6pPr>
            <a:lvl7pPr marL="17732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7pPr>
            <a:lvl8pPr marL="22304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8pPr>
            <a:lvl9pPr marL="26876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9pPr>
          </a:lstStyle>
          <a:p>
            <a:pPr marL="0" indent="0"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defRPr/>
            </a:pPr>
            <a:r>
              <a:rPr lang="fr-FR" altLang="fr-FR" sz="2400" b="0" u="sng" dirty="0">
                <a:latin typeface="Arial" charset="0"/>
                <a:ea typeface="ヒラギノ角ゴ Pro W3" charset="-128"/>
                <a:cs typeface="ヒラギノ角ゴ Pro W3" charset="-128"/>
              </a:rPr>
              <a:t>Conception d’outils</a:t>
            </a:r>
            <a:endParaRPr lang="fr-FR" altLang="fr-FR" sz="2400" b="0" u="sng" dirty="0">
              <a:solidFill>
                <a:schemeClr val="accent6">
                  <a:lumMod val="60000"/>
                  <a:lumOff val="40000"/>
                </a:schemeClr>
              </a:solidFill>
              <a:latin typeface="Arial" charset="0"/>
              <a:ea typeface="ヒラギノ角ゴ Pro W3" charset="-128"/>
              <a:cs typeface="ヒラギノ角ゴ Pro W3" charset="-128"/>
            </a:endParaRP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Méthodes</a:t>
            </a: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 de conception</a:t>
            </a: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dirty="0">
                <a:solidFill>
                  <a:srgbClr val="00B050"/>
                </a:solidFill>
                <a:latin typeface="Arial" charset="0"/>
                <a:ea typeface="ヒラギノ角ゴ Pro W3" charset="-128"/>
                <a:cs typeface="ヒラギノ角ゴ Pro W3" charset="-128"/>
              </a:rPr>
              <a:t>Vérification</a:t>
            </a: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 formelle</a:t>
            </a:r>
          </a:p>
        </p:txBody>
      </p:sp>
      <p:pic>
        <p:nvPicPr>
          <p:cNvPr id="16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097" y="50511"/>
            <a:ext cx="1823005" cy="168809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7CEFADB-F3DD-5247-A37F-85A6DBCD0F70}"/>
              </a:ext>
            </a:extLst>
          </p:cNvPr>
          <p:cNvSpPr txBox="1">
            <a:spLocks/>
          </p:cNvSpPr>
          <p:nvPr/>
        </p:nvSpPr>
        <p:spPr bwMode="auto">
          <a:xfrm>
            <a:off x="2794187" y="1644858"/>
            <a:ext cx="4520219" cy="1008062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76200" dir="5400000" algn="t" rotWithShape="0">
              <a:srgbClr val="000000">
                <a:alpha val="39998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342900" indent="-342900">
              <a:spcBef>
                <a:spcPts val="800"/>
              </a:spcBef>
              <a:buFont typeface="Arial" charset="0"/>
              <a:defRPr sz="1600" b="1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1pPr>
            <a:lvl2pPr marL="37931725" indent="-37474525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2pPr>
            <a:lvl3pPr marL="4016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3pPr>
            <a:lvl4pPr marL="630238" indent="-163513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4pPr>
            <a:lvl5pPr marL="858838" indent="-173038">
              <a:spcBef>
                <a:spcPts val="300"/>
              </a:spcBef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5pPr>
            <a:lvl6pPr marL="13160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6pPr>
            <a:lvl7pPr marL="17732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7pPr>
            <a:lvl8pPr marL="22304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8pPr>
            <a:lvl9pPr marL="2687638" indent="-173038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Wingdings" charset="2"/>
              <a:buChar char="§"/>
              <a:defRPr sz="1600">
                <a:solidFill>
                  <a:schemeClr val="tx1"/>
                </a:solidFill>
                <a:latin typeface="Franklin Gothic Book" charset="0"/>
                <a:ea typeface="MS PGothic" charset="-128"/>
              </a:defRPr>
            </a:lvl9pPr>
          </a:lstStyle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Environnement Incertain</a:t>
            </a:r>
          </a:p>
          <a:p>
            <a:pPr eaLnBrk="1">
              <a:lnSpc>
                <a:spcPct val="93000"/>
              </a:lnSpc>
              <a:spcBef>
                <a:spcPct val="20000"/>
              </a:spcBef>
              <a:buClr>
                <a:srgbClr val="000000"/>
              </a:buClr>
              <a:buSzPct val="100000"/>
              <a:buFontTx/>
              <a:buChar char="•"/>
              <a:defRPr/>
            </a:pPr>
            <a:r>
              <a:rPr lang="fr-FR" altLang="fr-FR" sz="2400" b="0" dirty="0">
                <a:latin typeface="Arial" charset="0"/>
                <a:ea typeface="ヒラギノ角ゴ Pro W3" charset="-128"/>
                <a:cs typeface="ヒラギノ角ゴ Pro W3" charset="-128"/>
              </a:rPr>
              <a:t>Composants Hétérogènes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0918E7-4E63-B14E-B6E3-7A267A37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030" y="2071776"/>
            <a:ext cx="4402229" cy="219124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ACFA673-C49C-DC41-A78C-BE5F850CBB36}"/>
              </a:ext>
            </a:extLst>
          </p:cNvPr>
          <p:cNvSpPr/>
          <p:nvPr/>
        </p:nvSpPr>
        <p:spPr>
          <a:xfrm>
            <a:off x="7488820" y="4665057"/>
            <a:ext cx="5243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 dirty="0">
                <a:solidFill>
                  <a:srgbClr val="111111"/>
                </a:solidFill>
                <a:latin typeface="Helvetica Neue" panose="02000503000000020004" pitchFamily="2" charset="0"/>
              </a:rPr>
              <a:t>Domaines Applicatifs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11111"/>
                </a:solidFill>
                <a:latin typeface="Helvetica Neue" panose="02000503000000020004" pitchFamily="2" charset="0"/>
              </a:rPr>
              <a:t>Usine du futur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rgbClr val="111111"/>
                </a:solidFill>
                <a:latin typeface="Helvetica Neue" panose="02000503000000020004" pitchFamily="2" charset="0"/>
              </a:rPr>
              <a:t>Vétronique</a:t>
            </a:r>
            <a:endParaRPr lang="fr-FR" sz="2400" dirty="0">
              <a:solidFill>
                <a:srgbClr val="111111"/>
              </a:solidFill>
              <a:latin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111111"/>
                </a:solidFill>
                <a:latin typeface="Helvetica Neue" panose="02000503000000020004" pitchFamily="2" charset="0"/>
              </a:rPr>
              <a:t>Domotique [aide à la personne]</a:t>
            </a:r>
            <a:endParaRPr lang="fr-FR" sz="2400" b="0" i="0" dirty="0">
              <a:solidFill>
                <a:srgbClr val="111111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364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AEB3-A77F-1946-AE5C-2E9CF247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-- Membres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2C00FE5-6EBD-0F44-8BF0-CB67F5EEC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1366891"/>
              </p:ext>
            </p:extLst>
          </p:nvPr>
        </p:nvGraphicFramePr>
        <p:xfrm>
          <a:off x="838198" y="2330873"/>
          <a:ext cx="10515602" cy="2831436"/>
        </p:xfrm>
        <a:graphic>
          <a:graphicData uri="http://schemas.openxmlformats.org/drawingml/2006/table">
            <a:tbl>
              <a:tblPr/>
              <a:tblGrid>
                <a:gridCol w="5257801">
                  <a:extLst>
                    <a:ext uri="{9D8B030D-6E8A-4147-A177-3AD203B41FA5}">
                      <a16:colId xmlns:a16="http://schemas.microsoft.com/office/drawing/2014/main" val="3886917639"/>
                    </a:ext>
                  </a:extLst>
                </a:gridCol>
                <a:gridCol w="5257801">
                  <a:extLst>
                    <a:ext uri="{9D8B030D-6E8A-4147-A177-3AD203B41FA5}">
                      <a16:colId xmlns:a16="http://schemas.microsoft.com/office/drawing/2014/main" val="1375750275"/>
                    </a:ext>
                  </a:extLst>
                </a:gridCol>
              </a:tblGrid>
              <a:tr h="707859">
                <a:tc>
                  <a:txBody>
                    <a:bodyPr/>
                    <a:lstStyle/>
                    <a:p>
                      <a:r>
                        <a:rPr lang="fr-FR" sz="2800" b="1" dirty="0">
                          <a:effectLst/>
                        </a:rPr>
                        <a:t>Ciprian </a:t>
                      </a:r>
                      <a:r>
                        <a:rPr lang="fr-FR" sz="2800" b="1" dirty="0" err="1">
                          <a:effectLst/>
                        </a:rPr>
                        <a:t>Teodorov</a:t>
                      </a:r>
                      <a:endParaRPr lang="fr-FR" sz="2800" dirty="0"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b="1" dirty="0">
                          <a:effectLst/>
                        </a:rPr>
                        <a:t>Florent </a:t>
                      </a:r>
                      <a:r>
                        <a:rPr lang="fr-FR" sz="2800" b="1" dirty="0" err="1">
                          <a:effectLst/>
                        </a:rPr>
                        <a:t>Frizon</a:t>
                      </a:r>
                      <a:r>
                        <a:rPr lang="fr-FR" sz="2800" b="1" dirty="0">
                          <a:effectLst/>
                        </a:rPr>
                        <a:t> de Lamotte</a:t>
                      </a:r>
                      <a:endParaRPr lang="fr-FR" sz="2800" dirty="0"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762829"/>
                  </a:ext>
                </a:extLst>
              </a:tr>
              <a:tr h="707859">
                <a:tc>
                  <a:txBody>
                    <a:bodyPr/>
                    <a:lstStyle/>
                    <a:p>
                      <a:r>
                        <a:rPr lang="fr-FR" sz="2800" dirty="0" err="1">
                          <a:effectLst/>
                        </a:rPr>
                        <a:t>Joel</a:t>
                      </a:r>
                      <a:r>
                        <a:rPr lang="fr-FR" sz="2800" dirty="0">
                          <a:effectLst/>
                        </a:rPr>
                        <a:t> </a:t>
                      </a:r>
                      <a:r>
                        <a:rPr lang="fr-FR" sz="2800" dirty="0" err="1">
                          <a:effectLst/>
                        </a:rPr>
                        <a:t>Champeau</a:t>
                      </a:r>
                      <a:endParaRPr lang="fr-FR" sz="2800" dirty="0"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>
                          <a:effectLst/>
                        </a:rPr>
                        <a:t>Mounir Lallali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7167"/>
                  </a:ext>
                </a:extLst>
              </a:tr>
              <a:tr h="707859">
                <a:tc>
                  <a:txBody>
                    <a:bodyPr/>
                    <a:lstStyle/>
                    <a:p>
                      <a:r>
                        <a:rPr lang="fr-FR" sz="2800">
                          <a:effectLst/>
                        </a:rPr>
                        <a:t>Philippe Dhaussy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>
                          <a:effectLst/>
                        </a:rPr>
                        <a:t>Pascal Berruet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978947"/>
                  </a:ext>
                </a:extLst>
              </a:tr>
              <a:tr h="707859">
                <a:tc>
                  <a:txBody>
                    <a:bodyPr/>
                    <a:lstStyle/>
                    <a:p>
                      <a:r>
                        <a:rPr lang="fr-FR" sz="2800" dirty="0">
                          <a:effectLst/>
                        </a:rPr>
                        <a:t>Vincent Ribaud</a:t>
                      </a: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2800" dirty="0">
                          <a:effectLst/>
                        </a:rPr>
                        <a:t>Pierre </a:t>
                      </a:r>
                      <a:r>
                        <a:rPr lang="fr-FR" sz="2800" dirty="0" err="1">
                          <a:effectLst/>
                        </a:rPr>
                        <a:t>Bomel</a:t>
                      </a:r>
                      <a:endParaRPr lang="fr-FR" sz="2800" dirty="0">
                        <a:effectLst/>
                      </a:endParaRPr>
                    </a:p>
                  </a:txBody>
                  <a:tcPr marL="142875" marR="142875" marT="95250" marB="95250" anchor="ctr">
                    <a:lnL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87767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C34080A-DFCD-C946-BFC8-9DB381384057}"/>
              </a:ext>
            </a:extLst>
          </p:cNvPr>
          <p:cNvSpPr/>
          <p:nvPr/>
        </p:nvSpPr>
        <p:spPr>
          <a:xfrm>
            <a:off x="838198" y="5482401"/>
            <a:ext cx="8787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111111"/>
                </a:solidFill>
              </a:rPr>
              <a:t>email membres permanents :</a:t>
            </a:r>
            <a:r>
              <a:rPr lang="fr-FR" dirty="0">
                <a:solidFill>
                  <a:srgbClr val="111111"/>
                </a:solidFill>
              </a:rPr>
              <a:t> </a:t>
            </a:r>
            <a:r>
              <a:rPr lang="fr-FR" dirty="0">
                <a:solidFill>
                  <a:srgbClr val="111111"/>
                </a:solidFill>
                <a:latin typeface="Helvetica Neue" panose="02000503000000020004" pitchFamily="2" charset="0"/>
              </a:rPr>
              <a:t>	</a:t>
            </a:r>
            <a:r>
              <a:rPr lang="fr-FR" dirty="0">
                <a:solidFill>
                  <a:srgbClr val="1756A9"/>
                </a:solidFill>
                <a:latin typeface="Helvetica Neue" panose="02000503000000020004" pitchFamily="2" charset="0"/>
                <a:hlinkClick r:id="rId2"/>
              </a:rPr>
              <a:t>lab-sticc-cacs-mocs-acid@imt-atlantique.fr</a:t>
            </a: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E2381-0FFC-F048-9E56-E73E5364E246}"/>
              </a:ext>
            </a:extLst>
          </p:cNvPr>
          <p:cNvSpPr txBox="1"/>
          <p:nvPr/>
        </p:nvSpPr>
        <p:spPr>
          <a:xfrm>
            <a:off x="10437387" y="2465113"/>
            <a:ext cx="144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[Animateurs]</a:t>
            </a:r>
            <a:endParaRPr lang="fr-FR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165C70-19C5-234C-BA69-37E7DB29DCB7}"/>
              </a:ext>
            </a:extLst>
          </p:cNvPr>
          <p:cNvSpPr txBox="1"/>
          <p:nvPr/>
        </p:nvSpPr>
        <p:spPr>
          <a:xfrm>
            <a:off x="838198" y="5987159"/>
            <a:ext cx="721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site web préliminaire :</a:t>
            </a:r>
            <a:r>
              <a:rPr lang="fr-FR" dirty="0"/>
              <a:t> 		</a:t>
            </a:r>
            <a:r>
              <a:rPr lang="fr-FR" dirty="0">
                <a:hlinkClick r:id="rId3"/>
              </a:rPr>
              <a:t>http://mocs.ensta-bretagne.fr/acid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377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3D8EC-0F88-504A-8FBC-24CD2D923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ACID @ Vue partielle </a:t>
            </a:r>
            <a:r>
              <a:rPr lang="fr-FR" dirty="0">
                <a:solidFill>
                  <a:schemeClr val="accent1"/>
                </a:solidFill>
              </a:rPr>
              <a:t>[Brest]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3ED49EA-61A5-064E-AA78-1BED8324330C}"/>
              </a:ext>
            </a:extLst>
          </p:cNvPr>
          <p:cNvGrpSpPr/>
          <p:nvPr/>
        </p:nvGrpSpPr>
        <p:grpSpPr>
          <a:xfrm>
            <a:off x="4063200" y="2544135"/>
            <a:ext cx="6358123" cy="2769933"/>
            <a:chOff x="3624469" y="2432001"/>
            <a:chExt cx="6358123" cy="2769933"/>
          </a:xfrm>
        </p:grpSpPr>
        <p:sp>
          <p:nvSpPr>
            <p:cNvPr id="6" name="Triangle 5">
              <a:extLst>
                <a:ext uri="{FF2B5EF4-FFF2-40B4-BE49-F238E27FC236}">
                  <a16:creationId xmlns:a16="http://schemas.microsoft.com/office/drawing/2014/main" id="{11BE3D15-2DAF-9744-82AC-D71022EE9294}"/>
                </a:ext>
              </a:extLst>
            </p:cNvPr>
            <p:cNvSpPr/>
            <p:nvPr/>
          </p:nvSpPr>
          <p:spPr>
            <a:xfrm>
              <a:off x="3624469" y="2531165"/>
              <a:ext cx="3098092" cy="2670769"/>
            </a:xfrm>
            <a:prstGeom prst="triangl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Ingénierie des modèles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B250ABF6-EA0E-2B4C-8F0D-DB7DF3F4ECEA}"/>
                </a:ext>
              </a:extLst>
            </p:cNvPr>
            <p:cNvSpPr/>
            <p:nvPr/>
          </p:nvSpPr>
          <p:spPr>
            <a:xfrm>
              <a:off x="6884500" y="2531165"/>
              <a:ext cx="3098092" cy="2670769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Diagnostique</a:t>
              </a:r>
            </a:p>
            <a:p>
              <a:pPr algn="ctr"/>
              <a:r>
                <a:rPr lang="fr-FR" sz="2000" dirty="0"/>
                <a:t>formel</a:t>
              </a: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E7EFEC9-2346-3845-BDB2-DD83337671AF}"/>
                </a:ext>
              </a:extLst>
            </p:cNvPr>
            <p:cNvSpPr/>
            <p:nvPr/>
          </p:nvSpPr>
          <p:spPr>
            <a:xfrm rot="10800000">
              <a:off x="5254484" y="2432001"/>
              <a:ext cx="3098092" cy="267076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>
                  <a:rot lat="10800000" lon="10799999" rev="10799999"/>
                </a:camera>
                <a:lightRig rig="threePt" dir="t"/>
              </a:scene3d>
            </a:bodyPr>
            <a:lstStyle/>
            <a:p>
              <a:pPr algn="ctr"/>
              <a:r>
                <a:rPr lang="fr-FR" sz="2000" dirty="0"/>
                <a:t>Sécurité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F22797-9823-D141-BA4D-2919C483C95F}"/>
              </a:ext>
            </a:extLst>
          </p:cNvPr>
          <p:cNvGrpSpPr/>
          <p:nvPr/>
        </p:nvGrpSpPr>
        <p:grpSpPr>
          <a:xfrm>
            <a:off x="831802" y="3367305"/>
            <a:ext cx="2756588" cy="610595"/>
            <a:chOff x="261658" y="144950"/>
            <a:chExt cx="2756588" cy="61059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B42E69-8DEF-4847-A7F1-146395962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658" y="144950"/>
              <a:ext cx="488476" cy="61059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60D794-4C5A-3847-B03B-983E738D6DE2}"/>
                </a:ext>
              </a:extLst>
            </p:cNvPr>
            <p:cNvSpPr/>
            <p:nvPr/>
          </p:nvSpPr>
          <p:spPr>
            <a:xfrm>
              <a:off x="736468" y="354469"/>
              <a:ext cx="228177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>
                <a:buSzPct val="4500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  <a:tab pos="6289675" algn="l"/>
                  <a:tab pos="6738938" algn="l"/>
                  <a:tab pos="7188200" algn="l"/>
                  <a:tab pos="7637463" algn="l"/>
                </a:tabLst>
                <a:defRPr/>
              </a:pPr>
              <a:r>
                <a:rPr lang="fr-FR" altLang="en-US" sz="2000" dirty="0"/>
                <a:t>Ciprian TEODOROV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478706B-74BA-884B-91F4-B60ED0D719D0}"/>
              </a:ext>
            </a:extLst>
          </p:cNvPr>
          <p:cNvGrpSpPr/>
          <p:nvPr/>
        </p:nvGrpSpPr>
        <p:grpSpPr>
          <a:xfrm>
            <a:off x="825088" y="1967412"/>
            <a:ext cx="2657074" cy="576723"/>
            <a:chOff x="242952" y="885265"/>
            <a:chExt cx="2657074" cy="5767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3C17BA-35B6-A040-B7B9-DBDBED3C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2952" y="885265"/>
              <a:ext cx="493879" cy="567869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4CC5DB-B600-9E44-BA06-AC49DE938D20}"/>
                </a:ext>
              </a:extLst>
            </p:cNvPr>
            <p:cNvSpPr/>
            <p:nvPr/>
          </p:nvSpPr>
          <p:spPr>
            <a:xfrm>
              <a:off x="717762" y="1061878"/>
              <a:ext cx="21822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0800">
                <a:buSzPct val="4500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  <a:tab pos="6289675" algn="l"/>
                  <a:tab pos="6738938" algn="l"/>
                  <a:tab pos="7188200" algn="l"/>
                  <a:tab pos="7637463" algn="l"/>
                </a:tabLst>
                <a:defRPr/>
              </a:pPr>
              <a:r>
                <a:rPr lang="fr-FR" altLang="en-US" sz="2000" dirty="0"/>
                <a:t>Philippe DHAUSSY 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FFABAE-1E6E-9E41-85DA-8B3015B3201A}"/>
              </a:ext>
            </a:extLst>
          </p:cNvPr>
          <p:cNvGrpSpPr/>
          <p:nvPr/>
        </p:nvGrpSpPr>
        <p:grpSpPr>
          <a:xfrm>
            <a:off x="831802" y="2690439"/>
            <a:ext cx="2426077" cy="614972"/>
            <a:chOff x="713338" y="3341029"/>
            <a:chExt cx="2426077" cy="6149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8D56FD-8EB2-E84C-A1A3-251A0DD4838F}"/>
                </a:ext>
              </a:extLst>
            </p:cNvPr>
            <p:cNvSpPr/>
            <p:nvPr/>
          </p:nvSpPr>
          <p:spPr>
            <a:xfrm>
              <a:off x="1261978" y="3555891"/>
              <a:ext cx="187743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altLang="en-US" sz="2000" dirty="0" err="1"/>
                <a:t>Jöel</a:t>
              </a:r>
              <a:r>
                <a:rPr lang="fr-FR" altLang="en-US" sz="2000" dirty="0"/>
                <a:t> CHAMPEAU</a:t>
              </a:r>
              <a:endParaRPr lang="fr-FR" sz="2000" dirty="0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373CE92-4A1E-9643-BABE-9F94A4B9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338" y="3341029"/>
              <a:ext cx="503227" cy="58581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EA2BC2-CEBF-D84E-8CC2-9EBD66399468}"/>
              </a:ext>
            </a:extLst>
          </p:cNvPr>
          <p:cNvGrpSpPr/>
          <p:nvPr/>
        </p:nvGrpSpPr>
        <p:grpSpPr>
          <a:xfrm>
            <a:off x="825088" y="6051527"/>
            <a:ext cx="2841826" cy="562033"/>
            <a:chOff x="493484" y="4754475"/>
            <a:chExt cx="2841826" cy="562033"/>
          </a:xfrm>
        </p:grpSpPr>
        <p:pic>
          <p:nvPicPr>
            <p:cNvPr id="19" name="Image 13" descr="bollengier_theotime.jpg">
              <a:extLst>
                <a:ext uri="{FF2B5EF4-FFF2-40B4-BE49-F238E27FC236}">
                  <a16:creationId xmlns:a16="http://schemas.microsoft.com/office/drawing/2014/main" id="{ECE25CE4-CF8F-CC48-9242-FAD69680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84" y="4754475"/>
              <a:ext cx="490430" cy="56203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DCFC24-4C2F-2A47-88B0-70F2FD1F6AF3}"/>
                </a:ext>
              </a:extLst>
            </p:cNvPr>
            <p:cNvSpPr txBox="1"/>
            <p:nvPr/>
          </p:nvSpPr>
          <p:spPr>
            <a:xfrm>
              <a:off x="1021856" y="4947176"/>
              <a:ext cx="231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Théotime</a:t>
              </a:r>
              <a:r>
                <a:rPr lang="fr-FR" dirty="0"/>
                <a:t> BOLLENGIER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708ACC0-F2AC-AF4B-9C6B-9D43AF9F7ADF}"/>
              </a:ext>
            </a:extLst>
          </p:cNvPr>
          <p:cNvSpPr txBox="1"/>
          <p:nvPr/>
        </p:nvSpPr>
        <p:spPr>
          <a:xfrm>
            <a:off x="4084840" y="5413232"/>
            <a:ext cx="3054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Fédération de modèles</a:t>
            </a:r>
          </a:p>
          <a:p>
            <a:r>
              <a:rPr lang="fr-FR" sz="2400" dirty="0"/>
              <a:t>Ingénierie système</a:t>
            </a:r>
          </a:p>
          <a:p>
            <a:r>
              <a:rPr lang="fr-FR" sz="2400" dirty="0"/>
              <a:t>DSL et exécution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CDB9C-F237-E544-9E82-0F2B6612353B}"/>
              </a:ext>
            </a:extLst>
          </p:cNvPr>
          <p:cNvSpPr txBox="1"/>
          <p:nvPr/>
        </p:nvSpPr>
        <p:spPr>
          <a:xfrm>
            <a:off x="7433002" y="5413231"/>
            <a:ext cx="3771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Formalisation d’exigences</a:t>
            </a:r>
          </a:p>
          <a:p>
            <a:r>
              <a:rPr lang="fr-FR" sz="2400" dirty="0"/>
              <a:t>Contextes de preuve</a:t>
            </a:r>
            <a:endParaRPr lang="fr-FR" sz="2400" b="1" dirty="0"/>
          </a:p>
          <a:p>
            <a:r>
              <a:rPr lang="fr-FR" sz="2400" dirty="0"/>
              <a:t>Intégration méthodologique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47C993-CF40-1847-AECA-39F5F9C17002}"/>
              </a:ext>
            </a:extLst>
          </p:cNvPr>
          <p:cNvSpPr txBox="1"/>
          <p:nvPr/>
        </p:nvSpPr>
        <p:spPr>
          <a:xfrm>
            <a:off x="5461805" y="1393388"/>
            <a:ext cx="35609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Patrons de sécurité</a:t>
            </a:r>
          </a:p>
          <a:p>
            <a:r>
              <a:rPr lang="fr-FR" sz="2400" dirty="0"/>
              <a:t>Modélisation de la menace</a:t>
            </a:r>
          </a:p>
          <a:p>
            <a:r>
              <a:rPr lang="fr-FR" sz="2400" dirty="0"/>
              <a:t>Dynamique de l’attaque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882F5-1940-6542-AFD2-7EB5F681BD9F}"/>
              </a:ext>
            </a:extLst>
          </p:cNvPr>
          <p:cNvSpPr txBox="1"/>
          <p:nvPr/>
        </p:nvSpPr>
        <p:spPr>
          <a:xfrm>
            <a:off x="825088" y="5572705"/>
            <a:ext cx="236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Ingénieur de recherche</a:t>
            </a:r>
          </a:p>
        </p:txBody>
      </p:sp>
      <p:pic>
        <p:nvPicPr>
          <p:cNvPr id="29" name="Image 16" descr="nexter_logo.png">
            <a:extLst>
              <a:ext uri="{FF2B5EF4-FFF2-40B4-BE49-F238E27FC236}">
                <a16:creationId xmlns:a16="http://schemas.microsoft.com/office/drawing/2014/main" id="{1DD2B510-8066-6041-890C-4175BB567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628" y="3571119"/>
            <a:ext cx="9715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 descr="U:\portable\admComStiCC\ComStiCC-ENSTA-B\EquipeIDM\presentationEquipe\conseilRecherche\1434481381.jpeg">
            <a:extLst>
              <a:ext uri="{FF2B5EF4-FFF2-40B4-BE49-F238E27FC236}">
                <a16:creationId xmlns:a16="http://schemas.microsoft.com/office/drawing/2014/main" id="{5C6065B2-A7AB-2544-9A0C-7947CAB1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526" y="2690439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4">
            <a:extLst>
              <a:ext uri="{FF2B5EF4-FFF2-40B4-BE49-F238E27FC236}">
                <a16:creationId xmlns:a16="http://schemas.microsoft.com/office/drawing/2014/main" id="{8F6EAED6-CCF8-1A43-B667-5B1A05639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4402" y="2049180"/>
            <a:ext cx="49530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1">
            <a:extLst>
              <a:ext uri="{FF2B5EF4-FFF2-40B4-BE49-F238E27FC236}">
                <a16:creationId xmlns:a16="http://schemas.microsoft.com/office/drawing/2014/main" id="{3D60F0DC-6A78-214D-8B8C-5147E8A11A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4163" y="3264622"/>
            <a:ext cx="574675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5">
            <a:extLst>
              <a:ext uri="{FF2B5EF4-FFF2-40B4-BE49-F238E27FC236}">
                <a16:creationId xmlns:a16="http://schemas.microsoft.com/office/drawing/2014/main" id="{BC93ACCA-71DB-2547-8495-127CB90EAE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31" y="1842094"/>
            <a:ext cx="8001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9">
            <a:extLst>
              <a:ext uri="{FF2B5EF4-FFF2-40B4-BE49-F238E27FC236}">
                <a16:creationId xmlns:a16="http://schemas.microsoft.com/office/drawing/2014/main" id="{60C3484E-A8B1-FC4E-8125-C38B91869A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600" y="4029057"/>
            <a:ext cx="11684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6">
            <a:extLst>
              <a:ext uri="{FF2B5EF4-FFF2-40B4-BE49-F238E27FC236}">
                <a16:creationId xmlns:a16="http://schemas.microsoft.com/office/drawing/2014/main" id="{C5E4AB00-47F9-6C42-B665-EFE54B26FC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0153" y="4439355"/>
            <a:ext cx="654050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Image 19" descr="thales_logo.jpg">
            <a:extLst>
              <a:ext uri="{FF2B5EF4-FFF2-40B4-BE49-F238E27FC236}">
                <a16:creationId xmlns:a16="http://schemas.microsoft.com/office/drawing/2014/main" id="{AEBD9106-6A99-DD48-9ADB-09491347F9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528" y="2787524"/>
            <a:ext cx="1403350" cy="34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15">
            <a:extLst>
              <a:ext uri="{FF2B5EF4-FFF2-40B4-BE49-F238E27FC236}">
                <a16:creationId xmlns:a16="http://schemas.microsoft.com/office/drawing/2014/main" id="{7C3EB63B-5B91-1F42-9FE0-78ADDF7119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140" y="1120472"/>
            <a:ext cx="565150" cy="5826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117FDE50-08F0-A046-A1A0-23F46BE30013}"/>
              </a:ext>
            </a:extLst>
          </p:cNvPr>
          <p:cNvGrpSpPr/>
          <p:nvPr/>
        </p:nvGrpSpPr>
        <p:grpSpPr>
          <a:xfrm>
            <a:off x="838200" y="4693047"/>
            <a:ext cx="2225267" cy="577467"/>
            <a:chOff x="838200" y="4392921"/>
            <a:chExt cx="2225267" cy="5774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6EE3C20-0206-0549-9CDA-EC017955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38200" y="4392921"/>
              <a:ext cx="509015" cy="568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6AA7C3-C783-0A43-84B1-0656F123560E}"/>
                </a:ext>
              </a:extLst>
            </p:cNvPr>
            <p:cNvSpPr txBox="1"/>
            <p:nvPr/>
          </p:nvSpPr>
          <p:spPr>
            <a:xfrm>
              <a:off x="1384738" y="4601056"/>
              <a:ext cx="1678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Vincent RIBAUD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6F5320B-B731-2342-A383-F528AB5F5618}"/>
              </a:ext>
            </a:extLst>
          </p:cNvPr>
          <p:cNvSpPr txBox="1"/>
          <p:nvPr/>
        </p:nvSpPr>
        <p:spPr>
          <a:xfrm>
            <a:off x="787976" y="434144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UBO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3907D4-236B-AB4D-8999-9A78B527421C}"/>
              </a:ext>
            </a:extLst>
          </p:cNvPr>
          <p:cNvSpPr txBox="1"/>
          <p:nvPr/>
        </p:nvSpPr>
        <p:spPr>
          <a:xfrm>
            <a:off x="687890" y="1524928"/>
            <a:ext cx="791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ENSTA</a:t>
            </a:r>
          </a:p>
        </p:txBody>
      </p:sp>
    </p:spTree>
    <p:extLst>
      <p:ext uri="{BB962C8B-B14F-4D97-AF65-F5344CB8AC3E}">
        <p14:creationId xmlns:p14="http://schemas.microsoft.com/office/powerpoint/2010/main" val="3257462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95892" cy="1325563"/>
          </a:xfrm>
        </p:spPr>
        <p:txBody>
          <a:bodyPr>
            <a:normAutofit fontScale="90000"/>
          </a:bodyPr>
          <a:lstStyle/>
          <a:p>
            <a:r>
              <a:rPr lang="fr-FR" dirty="0"/>
              <a:t>PIA DEPARTS</a:t>
            </a:r>
            <a:br>
              <a:rPr lang="fr-FR" dirty="0"/>
            </a:br>
            <a:r>
              <a:rPr lang="fr-FR" b="1" dirty="0"/>
              <a:t>De</a:t>
            </a:r>
            <a:r>
              <a:rPr lang="fr-FR" dirty="0"/>
              <a:t>sign </a:t>
            </a:r>
            <a:r>
              <a:rPr lang="fr-FR" b="1" dirty="0"/>
              <a:t>P</a:t>
            </a:r>
            <a:r>
              <a:rPr lang="fr-FR" dirty="0"/>
              <a:t>atterns for </a:t>
            </a:r>
            <a:r>
              <a:rPr lang="fr-FR" b="1" dirty="0"/>
              <a:t>R</a:t>
            </a:r>
            <a:r>
              <a:rPr lang="fr-FR" dirty="0"/>
              <a:t>eal-</a:t>
            </a:r>
            <a:r>
              <a:rPr lang="fr-FR" b="1" dirty="0"/>
              <a:t>T</a:t>
            </a:r>
            <a:r>
              <a:rPr lang="fr-FR" dirty="0"/>
              <a:t>ime and </a:t>
            </a:r>
            <a:r>
              <a:rPr lang="fr-FR" b="1" dirty="0" err="1"/>
              <a:t>S</a:t>
            </a:r>
            <a:r>
              <a:rPr lang="fr-FR" dirty="0" err="1"/>
              <a:t>afe</a:t>
            </a:r>
            <a:r>
              <a:rPr lang="fr-FR" dirty="0"/>
              <a:t>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1095892" cy="4351338"/>
          </a:xfrm>
        </p:spPr>
        <p:txBody>
          <a:bodyPr>
            <a:normAutofit fontScale="92500" lnSpcReduction="10000"/>
          </a:bodyPr>
          <a:lstStyle/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Sûreté des systèmes embarqués hautement critiques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Partenaires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sz="2200" dirty="0"/>
              <a:t>CS-SI, NEXTER, SNCF, SILKAN, CLEARSYS, ENSTA BR, ENSTA PT, ESEO, ENSAM, INRIA, …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Méthodologie et concepts pour la sûreté de fonctionnement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Proposition d’une méthodologie et un outillage pour :</a:t>
            </a:r>
            <a:endParaRPr lang="fr-FR" b="1" dirty="0"/>
          </a:p>
          <a:p>
            <a:pPr marL="742950" lvl="1" indent="-285750">
              <a:buFontTx/>
              <a:buChar char="-"/>
            </a:pPr>
            <a:r>
              <a:rPr lang="fr-FR" dirty="0"/>
              <a:t>Validation formelle des modèles de logiciels embarqués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Aide à la certification des systèmes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Gains attendus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endParaRPr lang="fr-FR" dirty="0">
              <a:solidFill>
                <a:schemeClr val="bg2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Fournir un outillage et une méthodologie exploitable et industrielle</a:t>
            </a:r>
          </a:p>
          <a:p>
            <a:pPr marL="457200" lvl="1" indent="0">
              <a:buNone/>
            </a:pPr>
            <a:r>
              <a:rPr lang="fr-FR" dirty="0"/>
              <a:t>de validation </a:t>
            </a:r>
            <a:r>
              <a:rPr lang="fr-FR" sz="2400" dirty="0"/>
              <a:t>de modèles d’architecture logicielles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Valorisation du concept BVF-OBP auprès des industriels</a:t>
            </a:r>
          </a:p>
          <a:p>
            <a:pPr marL="457200" lvl="1" indent="0">
              <a:buNone/>
            </a:pPr>
            <a:r>
              <a:rPr lang="fr-FR" dirty="0"/>
              <a:t>(Transfert technologique)</a:t>
            </a:r>
          </a:p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6</a:t>
            </a:fld>
            <a:endParaRPr lang="fr-F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58" y="249454"/>
            <a:ext cx="42672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2" y="876300"/>
            <a:ext cx="474811" cy="5459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6294" y="413522"/>
            <a:ext cx="3306931" cy="369332"/>
          </a:xfrm>
          <a:prstGeom prst="rect">
            <a:avLst/>
          </a:prstGeom>
          <a:solidFill>
            <a:schemeClr val="bg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Sureté des systèmes embarqués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952" y="1553824"/>
            <a:ext cx="470184" cy="637698"/>
          </a:xfrm>
          <a:prstGeom prst="rect">
            <a:avLst/>
          </a:prstGeom>
        </p:spPr>
      </p:pic>
      <p:grpSp>
        <p:nvGrpSpPr>
          <p:cNvPr id="17" name="Groupe 2"/>
          <p:cNvGrpSpPr>
            <a:grpSpLocks/>
          </p:cNvGrpSpPr>
          <p:nvPr/>
        </p:nvGrpSpPr>
        <p:grpSpPr bwMode="auto">
          <a:xfrm>
            <a:off x="10010014" y="4982308"/>
            <a:ext cx="1702603" cy="1194655"/>
            <a:chOff x="5652120" y="1425276"/>
            <a:chExt cx="2153618" cy="1499668"/>
          </a:xfrm>
        </p:grpSpPr>
        <p:sp>
          <p:nvSpPr>
            <p:cNvPr id="18" name="Rectangle 17">
              <a:extLst/>
            </p:cNvPr>
            <p:cNvSpPr/>
            <p:nvPr/>
          </p:nvSpPr>
          <p:spPr>
            <a:xfrm>
              <a:off x="5652120" y="1425276"/>
              <a:ext cx="2153618" cy="1499668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 dirty="0">
                <a:latin typeface="Calibri" panose="020F0502020204030204" pitchFamily="34" charset="0"/>
              </a:endParaRPr>
            </a:p>
          </p:txBody>
        </p:sp>
        <p:sp>
          <p:nvSpPr>
            <p:cNvPr id="19" name="ZoneTexte 31"/>
            <p:cNvSpPr txBox="1">
              <a:spLocks noChangeArrowheads="1"/>
            </p:cNvSpPr>
            <p:nvPr/>
          </p:nvSpPr>
          <p:spPr bwMode="auto">
            <a:xfrm>
              <a:off x="6801826" y="1425276"/>
              <a:ext cx="977925" cy="4044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ts val="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6600"/>
                </a:buClr>
                <a:buSzPct val="75000"/>
                <a:buFont typeface="CommercialPi BT" charset="0"/>
                <a:defRPr sz="2000">
                  <a:solidFill>
                    <a:srgbClr val="000066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algn="ctr" eaLnBrk="1" hangingPunct="1">
                <a:lnSpc>
                  <a:spcPts val="2400"/>
                </a:lnSpc>
                <a:buClrTx/>
                <a:buSzTx/>
                <a:buFontTx/>
                <a:buNone/>
              </a:pPr>
              <a:r>
                <a:rPr lang="fr-FR" altLang="fr-FR" sz="2400" b="1" i="1">
                  <a:latin typeface="Calibri" pitchFamily="34" charset="0"/>
                </a:rPr>
                <a:t>BVF</a:t>
              </a:r>
            </a:p>
          </p:txBody>
        </p:sp>
        <p:pic>
          <p:nvPicPr>
            <p:cNvPr id="20" name="Picture 39" descr="OBPlogo_180x20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2169955"/>
              <a:ext cx="1052673" cy="68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70" y="1644195"/>
              <a:ext cx="668451" cy="525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e 7"/>
          <p:cNvGrpSpPr/>
          <p:nvPr/>
        </p:nvGrpSpPr>
        <p:grpSpPr>
          <a:xfrm>
            <a:off x="9894364" y="3710131"/>
            <a:ext cx="849845" cy="672642"/>
            <a:chOff x="10503956" y="3245522"/>
            <a:chExt cx="562241" cy="355996"/>
          </a:xfrm>
        </p:grpSpPr>
        <p:pic>
          <p:nvPicPr>
            <p:cNvPr id="22" name="Picture 3" descr="C:\Users\lerouxlu\Downloads\Documents\case studies\UseCase_SNCF\meetings\trai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3956" y="3245522"/>
              <a:ext cx="381585" cy="355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 descr="C:\Users\lerouxlu\Downloads\sncf_2005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2994" y="3306133"/>
              <a:ext cx="263203" cy="134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9"/>
          <a:srcRect l="35349" t="66132" r="15814" b="16125"/>
          <a:stretch>
            <a:fillRect/>
          </a:stretch>
        </p:blipFill>
        <p:spPr bwMode="auto">
          <a:xfrm>
            <a:off x="10900687" y="3646759"/>
            <a:ext cx="1249363" cy="261938"/>
          </a:xfrm>
          <a:prstGeom prst="rect">
            <a:avLst/>
          </a:prstGeom>
          <a:noFill/>
          <a:ln w="9525">
            <a:solidFill>
              <a:schemeClr val="bg2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0010014" y="3173168"/>
            <a:ext cx="1050336" cy="426699"/>
          </a:xfrm>
          <a:prstGeom prst="rect">
            <a:avLst/>
          </a:prstGeom>
          <a:noFill/>
          <a:ln w="9525">
            <a:solidFill>
              <a:schemeClr val="bg2">
                <a:lumMod val="20000"/>
                <a:lumOff val="8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64" y="5729246"/>
            <a:ext cx="1520026" cy="44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2D0290-3E25-AE4A-9608-D98DD94A2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411" y="381834"/>
            <a:ext cx="10019431" cy="6050917"/>
          </a:xfrm>
        </p:spPr>
      </p:pic>
    </p:spTree>
    <p:extLst>
      <p:ext uri="{BB962C8B-B14F-4D97-AF65-F5344CB8AC3E}">
        <p14:creationId xmlns:p14="http://schemas.microsoft.com/office/powerpoint/2010/main" val="1701120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Rapid </a:t>
            </a:r>
            <a:r>
              <a:rPr lang="fr-FR" dirty="0" err="1"/>
              <a:t>VeriMoB</a:t>
            </a:r>
            <a:br>
              <a:rPr lang="fr-FR" dirty="0"/>
            </a:br>
            <a:r>
              <a:rPr lang="fr-FR" dirty="0"/>
              <a:t>Vérificateur de modèles BPMN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Conception de Systèmes de Systèmes (</a:t>
            </a:r>
            <a:r>
              <a:rPr lang="fr-FR" dirty="0" err="1"/>
              <a:t>SoS</a:t>
            </a:r>
            <a:r>
              <a:rPr lang="fr-FR" dirty="0"/>
              <a:t>)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Partenaires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r>
              <a:rPr lang="fr-FR" dirty="0" err="1"/>
              <a:t>PragmaDEV</a:t>
            </a:r>
            <a:r>
              <a:rPr lang="fr-FR" dirty="0"/>
              <a:t>, ENSTA Bretagne, MEGA International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dirty="0"/>
              <a:t>Prise en compte de la dynamique des systèmes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dirty="0">
                <a:solidFill>
                  <a:schemeClr val="bg2"/>
                </a:solidFill>
              </a:rPr>
              <a:t> </a:t>
            </a:r>
            <a:r>
              <a:rPr lang="fr-FR" b="1" dirty="0"/>
              <a:t>Exécution et Vérification des modèles </a:t>
            </a:r>
            <a:r>
              <a:rPr lang="fr-FR" b="1" dirty="0" err="1"/>
              <a:t>SoS</a:t>
            </a:r>
            <a:endParaRPr lang="fr-FR" b="1" dirty="0"/>
          </a:p>
          <a:p>
            <a:pPr marL="742950" lvl="1" indent="-285750">
              <a:buFontTx/>
              <a:buChar char="-"/>
            </a:pPr>
            <a:r>
              <a:rPr lang="fr-FR" dirty="0"/>
              <a:t>Exécution des modèles BPMN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Vérification de propriétés de sûreté et sécurité</a:t>
            </a:r>
          </a:p>
          <a:p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Gains attendus :</a:t>
            </a:r>
            <a:r>
              <a:rPr lang="fr-FR" i="1" dirty="0">
                <a:solidFill>
                  <a:schemeClr val="bg2"/>
                </a:solidFill>
              </a:rPr>
              <a:t> </a:t>
            </a:r>
            <a:endParaRPr lang="fr-FR" dirty="0">
              <a:solidFill>
                <a:schemeClr val="bg2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Réduire le temps de vérification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Augmenter la qualité des modèles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Documenter la dynamique du système</a:t>
            </a:r>
          </a:p>
          <a:p>
            <a:pPr marL="742950" lvl="1" indent="-285750">
              <a:buFont typeface="Arial" charset="0"/>
              <a:buChar char="•"/>
            </a:pPr>
            <a:r>
              <a:rPr lang="fr-FR" dirty="0"/>
              <a:t>Garantir la non-régression</a:t>
            </a:r>
          </a:p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8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77" y="1087459"/>
            <a:ext cx="42672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53" y="1705495"/>
            <a:ext cx="474811" cy="5459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24515" y="500362"/>
            <a:ext cx="3074240" cy="369332"/>
          </a:xfrm>
          <a:prstGeom prst="rect">
            <a:avLst/>
          </a:prstGeom>
          <a:solidFill>
            <a:schemeClr val="bg2"/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/>
              <a:t>Industrialisation de savoir-faire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389" y="5496612"/>
            <a:ext cx="1020527" cy="680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8" y="5632731"/>
            <a:ext cx="1368425" cy="48636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H="1" flipV="1">
            <a:off x="8530214" y="5828891"/>
            <a:ext cx="942175" cy="7896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272" y="4782640"/>
            <a:ext cx="2321183" cy="4525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57" t="9908" r="11831" b="15320"/>
          <a:stretch/>
        </p:blipFill>
        <p:spPr>
          <a:xfrm>
            <a:off x="9776161" y="2188151"/>
            <a:ext cx="1452575" cy="10440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098901" y="3718069"/>
            <a:ext cx="268144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i="1" dirty="0"/>
              <a:t>Interlocuteur DGA CATOD</a:t>
            </a:r>
          </a:p>
          <a:p>
            <a:r>
              <a:rPr lang="fr-FR" dirty="0"/>
              <a:t>Régis DUMOND</a:t>
            </a:r>
          </a:p>
          <a:p>
            <a:r>
              <a:rPr lang="fr-FR" dirty="0"/>
              <a:t>Michel PEREZ (dép. MRSD)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353" y="365125"/>
            <a:ext cx="470184" cy="637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353" y="5809118"/>
            <a:ext cx="456919" cy="49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9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Rapid EASE4SE : Simulation de modèle NAF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2297329"/>
            <a:ext cx="908663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Contexte :</a:t>
            </a:r>
            <a:r>
              <a:rPr lang="fr-FR" sz="2400" dirty="0">
                <a:solidFill>
                  <a:schemeClr val="bg2"/>
                </a:solidFill>
              </a:rPr>
              <a:t> </a:t>
            </a:r>
            <a:r>
              <a:rPr lang="fr-FR" sz="2400" dirty="0"/>
              <a:t>Modélisation et simulation de Systèmes de Systèmes (</a:t>
            </a:r>
            <a:r>
              <a:rPr lang="fr-FR" sz="2400" dirty="0" err="1"/>
              <a:t>SoS</a:t>
            </a:r>
            <a:r>
              <a:rPr lang="fr-FR" sz="2400" dirty="0"/>
              <a:t>)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Partenaires :</a:t>
            </a:r>
            <a:r>
              <a:rPr lang="fr-FR" sz="2400" i="1" dirty="0">
                <a:solidFill>
                  <a:schemeClr val="bg2"/>
                </a:solidFill>
              </a:rPr>
              <a:t> </a:t>
            </a:r>
            <a:r>
              <a:rPr lang="fr-FR" sz="2400" dirty="0" err="1"/>
              <a:t>Sodius</a:t>
            </a:r>
            <a:r>
              <a:rPr lang="fr-FR" sz="2400" dirty="0"/>
              <a:t>, ENSTA Bretagne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Problématique :</a:t>
            </a:r>
            <a:r>
              <a:rPr lang="fr-FR" sz="2400" dirty="0">
                <a:solidFill>
                  <a:schemeClr val="bg2"/>
                </a:solidFill>
              </a:rPr>
              <a:t> </a:t>
            </a:r>
            <a:r>
              <a:rPr lang="fr-FR" sz="2400" dirty="0"/>
              <a:t>Simuler les comportements dynamiques des modèles NAF des systèmes</a:t>
            </a:r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Objectifs :</a:t>
            </a:r>
            <a:r>
              <a:rPr lang="fr-FR" sz="2400" dirty="0">
                <a:solidFill>
                  <a:schemeClr val="bg2"/>
                </a:solidFill>
              </a:rPr>
              <a:t> </a:t>
            </a:r>
            <a:r>
              <a:rPr lang="fr-FR" sz="2400" dirty="0"/>
              <a:t>Fédérer des points de vue et simuler des modèles </a:t>
            </a:r>
            <a:r>
              <a:rPr lang="fr-FR" sz="2400" dirty="0" err="1"/>
              <a:t>SoS</a:t>
            </a: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/>
              <a:t>Fédérer des modèles </a:t>
            </a:r>
          </a:p>
          <a:p>
            <a:pPr marL="285750" indent="-285750">
              <a:buFontTx/>
              <a:buChar char="-"/>
            </a:pPr>
            <a:r>
              <a:rPr lang="fr-FR" sz="2400" dirty="0"/>
              <a:t>Interpréteur BPMN couplé avec </a:t>
            </a:r>
            <a:r>
              <a:rPr lang="fr-FR" sz="2400" dirty="0" err="1"/>
              <a:t>DirectSim</a:t>
            </a:r>
            <a:endParaRPr lang="fr-FR" sz="2400" dirty="0"/>
          </a:p>
          <a:p>
            <a:r>
              <a:rPr lang="fr-FR" sz="2400" i="1" dirty="0">
                <a:solidFill>
                  <a:schemeClr val="bg1">
                    <a:lumMod val="50000"/>
                  </a:schemeClr>
                </a:solidFill>
              </a:rPr>
              <a:t>Gains attendus :</a:t>
            </a:r>
            <a:r>
              <a:rPr lang="fr-FR" sz="2400" i="1" dirty="0">
                <a:solidFill>
                  <a:schemeClr val="bg2"/>
                </a:solidFill>
              </a:rPr>
              <a:t> </a:t>
            </a:r>
            <a:endParaRPr lang="fr-FR" sz="2400" dirty="0">
              <a:solidFill>
                <a:schemeClr val="bg2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Rendre les modèles productifs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Contraindre la modélisation</a:t>
            </a:r>
          </a:p>
          <a:p>
            <a:pPr marL="285750" indent="-285750">
              <a:buFont typeface="Arial" charset="0"/>
              <a:buChar char="•"/>
            </a:pPr>
            <a:r>
              <a:rPr lang="fr-FR" sz="2400" dirty="0"/>
              <a:t>Augmenter la qualité des modèles</a:t>
            </a:r>
          </a:p>
        </p:txBody>
      </p:sp>
      <p:cxnSp>
        <p:nvCxnSpPr>
          <p:cNvPr id="12" name="Straight Arrow Connector 11"/>
          <p:cNvCxnSpPr>
            <a:cxnSpLocks/>
            <a:stCxn id="13" idx="1"/>
            <a:endCxn id="19" idx="3"/>
          </p:cNvCxnSpPr>
          <p:nvPr/>
        </p:nvCxnSpPr>
        <p:spPr bwMode="auto">
          <a:xfrm flipH="1">
            <a:off x="10162336" y="5428586"/>
            <a:ext cx="738394" cy="31146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907385" y="4560036"/>
            <a:ext cx="3558538" cy="369332"/>
          </a:xfrm>
          <a:prstGeom prst="rect">
            <a:avLst/>
          </a:prstGeom>
          <a:solidFill>
            <a:schemeClr val="accent3">
              <a:lumMod val="95000"/>
            </a:schemeClr>
          </a:solidFill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fr-FR" dirty="0"/>
              <a:t>Couplage Modèle NAF et simulation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00730" y="5241553"/>
            <a:ext cx="1164428" cy="37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Résultat de recherche d'images pour &quot;logo ensta bretagn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1602" y="1784452"/>
            <a:ext cx="1008112" cy="416410"/>
          </a:xfrm>
          <a:prstGeom prst="rect">
            <a:avLst/>
          </a:prstGeom>
          <a:noFill/>
        </p:spPr>
      </p:pic>
      <p:pic>
        <p:nvPicPr>
          <p:cNvPr id="15" name="Picture 20" descr="Résultat de recherche d'images pour &quot;rapid dga icon&quot;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0971" y="1320401"/>
            <a:ext cx="720080" cy="464051"/>
          </a:xfrm>
          <a:prstGeom prst="rect">
            <a:avLst/>
          </a:prstGeom>
          <a:noFill/>
        </p:spPr>
      </p:pic>
      <p:pic>
        <p:nvPicPr>
          <p:cNvPr id="1026" name="Picture 2" descr="U:\portable\recherche\MOCS-Lab-Sticc\directSim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352" y="5180208"/>
            <a:ext cx="1694477" cy="55904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4564" y="1822887"/>
            <a:ext cx="1056955" cy="33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 descr="Résultat de recherche d'images pour &quot;logo ensta bretagne&quot;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76585" y="5214839"/>
            <a:ext cx="1185751" cy="489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Straight Arrow Connector 11"/>
          <p:cNvCxnSpPr/>
          <p:nvPr/>
        </p:nvCxnSpPr>
        <p:spPr bwMode="auto">
          <a:xfrm flipH="1">
            <a:off x="8075740" y="5410659"/>
            <a:ext cx="845866" cy="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7" name="Picture 2" descr="C:\Users\champejo\Dropbox\ADM-Perso\PhotoJo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2" y="1054261"/>
            <a:ext cx="483024" cy="4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792" y="365125"/>
            <a:ext cx="470184" cy="637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792" y="5803413"/>
            <a:ext cx="470184" cy="5529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4A844-B758-BB49-B0B2-8296D9F22947}" type="slidenum">
              <a:rPr lang="fr-FR" smtClean="0"/>
              <a:t>9</a:t>
            </a:fld>
            <a:endParaRPr lang="fr-FR"/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id="{85FB01A5-C790-9843-A697-1A10FE81BD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2336" y="2745785"/>
            <a:ext cx="1171416" cy="1207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9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2623</TotalTime>
  <Words>863</Words>
  <Application>Microsoft Macintosh PowerPoint</Application>
  <PresentationFormat>Widescreen</PresentationFormat>
  <Paragraphs>207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MS PGothic</vt:lpstr>
      <vt:lpstr>MS PGothic</vt:lpstr>
      <vt:lpstr>ヒラギノ角ゴ Pro W3</vt:lpstr>
      <vt:lpstr>Arial</vt:lpstr>
      <vt:lpstr>Calibri</vt:lpstr>
      <vt:lpstr>Calibri Light</vt:lpstr>
      <vt:lpstr>Droid Sans Fallback</vt:lpstr>
      <vt:lpstr>Helvetica Neue</vt:lpstr>
      <vt:lpstr>Roboto Light</vt:lpstr>
      <vt:lpstr>Roboto Medium</vt:lpstr>
      <vt:lpstr>Tahoma</vt:lpstr>
      <vt:lpstr>Times New Roman</vt:lpstr>
      <vt:lpstr>Office Theme</vt:lpstr>
      <vt:lpstr>Pôle CACS MOCS Méthodes, Outils, Circuits et Systèmes</vt:lpstr>
      <vt:lpstr>Lab-STICC équipe MOCS Du composant au système</vt:lpstr>
      <vt:lpstr>ACID Méthodes et Outils pour CPS</vt:lpstr>
      <vt:lpstr>ACID -- Membres</vt:lpstr>
      <vt:lpstr>ACID @ Vue partielle [Brest]</vt:lpstr>
      <vt:lpstr>PIA DEPARTS Design Patterns for Real-Time and Safe applications</vt:lpstr>
      <vt:lpstr>PowerPoint Presentation</vt:lpstr>
      <vt:lpstr>Rapid VeriMoB Vérificateur de modèles BPMN</vt:lpstr>
      <vt:lpstr>Rapid EASE4SE : Simulation de modèle NAF</vt:lpstr>
      <vt:lpstr>Thèse Valentin BESNARD Diagnostique et exécution matérielle de modèles IoT</vt:lpstr>
      <vt:lpstr>Thèse Vincent LEILDE  Vérification formelle et aide au diagnostic de contre-exemples</vt:lpstr>
      <vt:lpstr>Thèse Fadi OBEID Validation formelle d’implantation de patrons de sécurité</vt:lpstr>
      <vt:lpstr>Thèse Bastien DROUOT  Modélisation de la menace</vt:lpstr>
      <vt:lpstr>Thèse Tithnara Nicolas SUN Modélisation dynamique de l’attaque</vt:lpstr>
      <vt:lpstr>ACID @ Vue partielle [Lorient]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Pôle CACS Equipe MOCS Méthodes, Outils, Circuits et Systèmes</dc:title>
  <dc:creator>Ciprian TEODOROV</dc:creator>
  <cp:lastModifiedBy>Ciprian TEODOROV</cp:lastModifiedBy>
  <cp:revision>27</cp:revision>
  <cp:lastPrinted>2018-11-24T15:14:19Z</cp:lastPrinted>
  <dcterms:created xsi:type="dcterms:W3CDTF">2018-11-24T14:27:09Z</dcterms:created>
  <dcterms:modified xsi:type="dcterms:W3CDTF">2018-12-04T13:54:54Z</dcterms:modified>
</cp:coreProperties>
</file>